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9.xml" ContentType="application/vnd.openxmlformats-officedocument.drawingml.chart+xml"/>
  <Override PartName="/ppt/slideLayouts/slideLayout10.xml" ContentType="application/vnd.openxmlformats-officedocument.presentationml.slideLayout+xml"/>
  <Default Extension="vml" ContentType="application/vnd.openxmlformats-officedocument.vmlDrawing"/>
  <Override PartName="/ppt/charts/chart6.xml" ContentType="application/vnd.openxmlformats-officedocument.drawingml.chart+xml"/>
  <Override PartName="/ppt/charts/chart7.xml" ContentType="application/vnd.openxmlformats-officedocument.drawingml.chart+xml"/>
  <Override PartName="/ppt/charts/chart10.xml" ContentType="application/vnd.openxmlformats-officedocument.drawingml.chart+xml"/>
  <Default Extension="xlsx" ContentType="application/vnd.openxmlformats-officedocument.spreadsheetml.sheet"/>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harts/chart8.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28"/>
  </p:notesMasterIdLst>
  <p:sldIdLst>
    <p:sldId id="256" r:id="rId2"/>
    <p:sldId id="258" r:id="rId3"/>
    <p:sldId id="262" r:id="rId4"/>
    <p:sldId id="260" r:id="rId5"/>
    <p:sldId id="261" r:id="rId6"/>
    <p:sldId id="263" r:id="rId7"/>
    <p:sldId id="271" r:id="rId8"/>
    <p:sldId id="265" r:id="rId9"/>
    <p:sldId id="266" r:id="rId10"/>
    <p:sldId id="267" r:id="rId11"/>
    <p:sldId id="289" r:id="rId12"/>
    <p:sldId id="269" r:id="rId13"/>
    <p:sldId id="268" r:id="rId14"/>
    <p:sldId id="272" r:id="rId15"/>
    <p:sldId id="281" r:id="rId16"/>
    <p:sldId id="273" r:id="rId17"/>
    <p:sldId id="279" r:id="rId18"/>
    <p:sldId id="278" r:id="rId19"/>
    <p:sldId id="283" r:id="rId20"/>
    <p:sldId id="277" r:id="rId21"/>
    <p:sldId id="275" r:id="rId22"/>
    <p:sldId id="257" r:id="rId23"/>
    <p:sldId id="285" r:id="rId24"/>
    <p:sldId id="287" r:id="rId25"/>
    <p:sldId id="291" r:id="rId26"/>
    <p:sldId id="292" r:id="rId27"/>
  </p:sldIdLst>
  <p:sldSz cx="9144000" cy="6858000" type="screen4x3"/>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1" d="100"/>
          <a:sy n="41" d="100"/>
        </p:scale>
        <p:origin x="-1354" y="-77"/>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Office_Excel_Worksheet10.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Office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s-AR"/>
  <c:chart>
    <c:autoTitleDeleted val="1"/>
    <c:plotArea>
      <c:layout/>
      <c:pieChart>
        <c:varyColors val="1"/>
        <c:ser>
          <c:idx val="0"/>
          <c:order val="0"/>
          <c:tx>
            <c:strRef>
              <c:f>Hoja1!$B$1</c:f>
              <c:strCache>
                <c:ptCount val="1"/>
                <c:pt idx="0">
                  <c:v>Ventas</c:v>
                </c:pt>
              </c:strCache>
            </c:strRef>
          </c:tx>
          <c:dPt>
            <c:idx val="0"/>
            <c:spPr>
              <a:solidFill>
                <a:schemeClr val="accent3">
                  <a:lumMod val="75000"/>
                </a:schemeClr>
              </a:solidFill>
            </c:spPr>
          </c:dPt>
          <c:dPt>
            <c:idx val="1"/>
            <c:spPr>
              <a:solidFill>
                <a:schemeClr val="accent3"/>
              </a:solidFill>
            </c:spPr>
          </c:dPt>
          <c:dPt>
            <c:idx val="2"/>
            <c:spPr>
              <a:solidFill>
                <a:schemeClr val="tx2"/>
              </a:solidFill>
            </c:spPr>
          </c:dPt>
          <c:dPt>
            <c:idx val="3"/>
            <c:spPr>
              <a:solidFill>
                <a:schemeClr val="bg2"/>
              </a:solidFill>
            </c:spPr>
          </c:dPt>
          <c:dPt>
            <c:idx val="4"/>
            <c:spPr>
              <a:solidFill>
                <a:schemeClr val="bg1">
                  <a:lumMod val="85000"/>
                </a:schemeClr>
              </a:solidFill>
            </c:spPr>
          </c:dPt>
          <c:dPt>
            <c:idx val="5"/>
            <c:spPr>
              <a:solidFill>
                <a:schemeClr val="bg1">
                  <a:lumMod val="75000"/>
                </a:schemeClr>
              </a:solidFill>
            </c:spPr>
          </c:dPt>
          <c:dLbls>
            <c:spPr>
              <a:noFill/>
              <a:ln>
                <a:noFill/>
              </a:ln>
              <a:effectLst/>
            </c:spPr>
            <c:dLblPos val="inEnd"/>
            <c:showVal val="1"/>
            <c:showLeaderLines val="1"/>
            <c:extLst>
              <c:ext xmlns:c15="http://schemas.microsoft.com/office/drawing/2012/chart" uri="{CE6537A1-D6FC-4f65-9D91-7224C49458BB}">
                <c15:layout/>
              </c:ext>
            </c:extLst>
          </c:dLbls>
          <c:cat>
            <c:strRef>
              <c:f>Hoja1!$A$2:$A$6</c:f>
              <c:strCache>
                <c:ptCount val="5"/>
                <c:pt idx="0">
                  <c:v>FUERTEMENTE DE ACUERDO</c:v>
                </c:pt>
                <c:pt idx="1">
                  <c:v>ALGO DE ACUERDO</c:v>
                </c:pt>
                <c:pt idx="2">
                  <c:v>ALGO EN DESACUERDO</c:v>
                </c:pt>
                <c:pt idx="3">
                  <c:v>FUERTEMENTE EN DESACUERDO</c:v>
                </c:pt>
                <c:pt idx="4">
                  <c:v>NS/ NC</c:v>
                </c:pt>
              </c:strCache>
            </c:strRef>
          </c:cat>
          <c:val>
            <c:numRef>
              <c:f>Hoja1!$B$2:$B$6</c:f>
              <c:numCache>
                <c:formatCode>####%</c:formatCode>
                <c:ptCount val="5"/>
                <c:pt idx="0">
                  <c:v>0.48989116961717388</c:v>
                </c:pt>
                <c:pt idx="1">
                  <c:v>0.28771229124782127</c:v>
                </c:pt>
                <c:pt idx="2">
                  <c:v>0.10865935314767394</c:v>
                </c:pt>
                <c:pt idx="3">
                  <c:v>0.10721561455344666</c:v>
                </c:pt>
                <c:pt idx="4">
                  <c:v>5.2518626250885585E-3</c:v>
                </c:pt>
              </c:numCache>
            </c:numRef>
          </c:val>
        </c:ser>
        <c:firstSliceAng val="0"/>
      </c:pieChart>
    </c:plotArea>
    <c:legend>
      <c:legendPos val="r"/>
      <c:layout/>
      <c:txPr>
        <a:bodyPr/>
        <a:lstStyle/>
        <a:p>
          <a:pPr>
            <a:defRPr sz="1200"/>
          </a:pPr>
          <a:endParaRPr lang="es-AR"/>
        </a:p>
      </c:txPr>
    </c:legend>
    <c:plotVisOnly val="1"/>
    <c:dispBlanksAs val="zero"/>
  </c:chart>
  <c:txPr>
    <a:bodyPr/>
    <a:lstStyle/>
    <a:p>
      <a:pPr>
        <a:defRPr sz="1800"/>
      </a:pPr>
      <a:endParaRPr lang="es-AR"/>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s-AR"/>
  <c:chart>
    <c:autoTitleDeleted val="1"/>
    <c:plotArea>
      <c:layout/>
      <c:barChart>
        <c:barDir val="col"/>
        <c:grouping val="clustered"/>
        <c:ser>
          <c:idx val="0"/>
          <c:order val="0"/>
          <c:tx>
            <c:strRef>
              <c:f>Hoja1!$B$1</c:f>
              <c:strCache>
                <c:ptCount val="1"/>
                <c:pt idx="0">
                  <c:v>Ventas</c:v>
                </c:pt>
              </c:strCache>
            </c:strRef>
          </c:tx>
          <c:spPr>
            <a:solidFill>
              <a:schemeClr val="accent6"/>
            </a:solidFill>
          </c:spPr>
          <c:dLbls>
            <c:spPr>
              <a:noFill/>
              <a:ln>
                <a:noFill/>
              </a:ln>
              <a:effectLst/>
            </c:spPr>
            <c:txPr>
              <a:bodyPr/>
              <a:lstStyle/>
              <a:p>
                <a:pPr>
                  <a:defRPr sz="1600"/>
                </a:pPr>
                <a:endParaRPr lang="es-AR"/>
              </a:p>
            </c:txPr>
            <c:showVal val="1"/>
            <c:extLst>
              <c:ext xmlns:c15="http://schemas.microsoft.com/office/drawing/2012/chart" uri="{CE6537A1-D6FC-4f65-9D91-7224C49458BB}">
                <c15:layout/>
                <c15:showLeaderLines val="0"/>
              </c:ext>
            </c:extLst>
          </c:dLbls>
          <c:cat>
            <c:numRef>
              <c:f>Hoja1!$A$2:$A$3</c:f>
              <c:numCache>
                <c:formatCode>General</c:formatCode>
                <c:ptCount val="2"/>
                <c:pt idx="0">
                  <c:v>2005</c:v>
                </c:pt>
                <c:pt idx="1">
                  <c:v>2015</c:v>
                </c:pt>
              </c:numCache>
            </c:numRef>
          </c:cat>
          <c:val>
            <c:numRef>
              <c:f>Hoja1!$B$2:$B$3</c:f>
              <c:numCache>
                <c:formatCode>0%</c:formatCode>
                <c:ptCount val="2"/>
                <c:pt idx="0">
                  <c:v>0.83000000000000063</c:v>
                </c:pt>
                <c:pt idx="1">
                  <c:v>0.82000000000000062</c:v>
                </c:pt>
              </c:numCache>
            </c:numRef>
          </c:val>
        </c:ser>
        <c:gapWidth val="50"/>
        <c:axId val="107865600"/>
        <c:axId val="107864064"/>
      </c:barChart>
      <c:valAx>
        <c:axId val="107864064"/>
        <c:scaling>
          <c:orientation val="minMax"/>
          <c:min val="0.5"/>
        </c:scaling>
        <c:delete val="1"/>
        <c:axPos val="l"/>
        <c:numFmt formatCode="0%" sourceLinked="1"/>
        <c:tickLblPos val="none"/>
        <c:crossAx val="107865600"/>
        <c:crosses val="autoZero"/>
        <c:crossBetween val="between"/>
      </c:valAx>
      <c:catAx>
        <c:axId val="107865600"/>
        <c:scaling>
          <c:orientation val="minMax"/>
        </c:scaling>
        <c:axPos val="b"/>
        <c:numFmt formatCode="General" sourceLinked="1"/>
        <c:majorTickMark val="none"/>
        <c:tickLblPos val="nextTo"/>
        <c:txPr>
          <a:bodyPr/>
          <a:lstStyle/>
          <a:p>
            <a:pPr>
              <a:defRPr sz="1400"/>
            </a:pPr>
            <a:endParaRPr lang="es-AR"/>
          </a:p>
        </c:txPr>
        <c:crossAx val="107864064"/>
        <c:crosses val="autoZero"/>
        <c:auto val="1"/>
        <c:lblAlgn val="ctr"/>
        <c:lblOffset val="100"/>
      </c:catAx>
    </c:plotArea>
    <c:plotVisOnly val="1"/>
    <c:dispBlanksAs val="gap"/>
  </c:chart>
  <c:txPr>
    <a:bodyPr/>
    <a:lstStyle/>
    <a:p>
      <a:pPr>
        <a:defRPr sz="1800"/>
      </a:pPr>
      <a:endParaRPr lang="es-A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s-AR"/>
  <c:chart>
    <c:autoTitleDeleted val="1"/>
    <c:plotArea>
      <c:layout/>
      <c:barChart>
        <c:barDir val="col"/>
        <c:grouping val="clustered"/>
        <c:ser>
          <c:idx val="0"/>
          <c:order val="0"/>
          <c:tx>
            <c:strRef>
              <c:f>Hoja1!$B$1</c:f>
              <c:strCache>
                <c:ptCount val="1"/>
                <c:pt idx="0">
                  <c:v>Ventas</c:v>
                </c:pt>
              </c:strCache>
            </c:strRef>
          </c:tx>
          <c:spPr>
            <a:solidFill>
              <a:schemeClr val="accent6"/>
            </a:solidFill>
          </c:spPr>
          <c:dLbls>
            <c:spPr>
              <a:noFill/>
              <a:ln>
                <a:noFill/>
              </a:ln>
              <a:effectLst/>
            </c:spPr>
            <c:showVal val="1"/>
            <c:extLst>
              <c:ext xmlns:c15="http://schemas.microsoft.com/office/drawing/2012/chart" uri="{CE6537A1-D6FC-4f65-9D91-7224C49458BB}">
                <c15:layout/>
                <c15:showLeaderLines val="0"/>
              </c:ext>
            </c:extLst>
          </c:dLbls>
          <c:cat>
            <c:numRef>
              <c:f>Hoja1!$A$2:$A$5</c:f>
              <c:numCache>
                <c:formatCode>General</c:formatCode>
                <c:ptCount val="4"/>
                <c:pt idx="0">
                  <c:v>2005</c:v>
                </c:pt>
                <c:pt idx="1">
                  <c:v>2015</c:v>
                </c:pt>
              </c:numCache>
            </c:numRef>
          </c:cat>
          <c:val>
            <c:numRef>
              <c:f>Hoja1!$B$2:$B$5</c:f>
              <c:numCache>
                <c:formatCode>0%</c:formatCode>
                <c:ptCount val="4"/>
                <c:pt idx="0">
                  <c:v>0.82000000000000062</c:v>
                </c:pt>
                <c:pt idx="1">
                  <c:v>0.78</c:v>
                </c:pt>
              </c:numCache>
            </c:numRef>
          </c:val>
        </c:ser>
        <c:gapWidth val="50"/>
        <c:axId val="65448960"/>
        <c:axId val="65447424"/>
      </c:barChart>
      <c:valAx>
        <c:axId val="65447424"/>
        <c:scaling>
          <c:orientation val="minMax"/>
          <c:min val="0.5"/>
        </c:scaling>
        <c:delete val="1"/>
        <c:axPos val="l"/>
        <c:numFmt formatCode="0%" sourceLinked="1"/>
        <c:majorTickMark val="none"/>
        <c:tickLblPos val="none"/>
        <c:crossAx val="65448960"/>
        <c:crosses val="autoZero"/>
        <c:crossBetween val="between"/>
      </c:valAx>
      <c:catAx>
        <c:axId val="65448960"/>
        <c:scaling>
          <c:orientation val="minMax"/>
        </c:scaling>
        <c:axPos val="b"/>
        <c:numFmt formatCode="General" sourceLinked="1"/>
        <c:majorTickMark val="none"/>
        <c:tickLblPos val="nextTo"/>
        <c:spPr>
          <a:ln>
            <a:noFill/>
          </a:ln>
        </c:spPr>
        <c:txPr>
          <a:bodyPr/>
          <a:lstStyle/>
          <a:p>
            <a:pPr>
              <a:defRPr sz="1400"/>
            </a:pPr>
            <a:endParaRPr lang="es-AR"/>
          </a:p>
        </c:txPr>
        <c:crossAx val="65447424"/>
        <c:crosses val="autoZero"/>
        <c:auto val="1"/>
        <c:lblAlgn val="ctr"/>
        <c:lblOffset val="100"/>
      </c:catAx>
    </c:plotArea>
    <c:plotVisOnly val="1"/>
    <c:dispBlanksAs val="gap"/>
  </c:chart>
  <c:txPr>
    <a:bodyPr/>
    <a:lstStyle/>
    <a:p>
      <a:pPr>
        <a:defRPr sz="1800"/>
      </a:pPr>
      <a:endParaRPr lang="es-AR"/>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s-AR"/>
  <c:style val="4"/>
  <c:chart>
    <c:autoTitleDeleted val="1"/>
    <c:plotArea>
      <c:layout/>
      <c:barChart>
        <c:barDir val="col"/>
        <c:grouping val="clustered"/>
        <c:ser>
          <c:idx val="0"/>
          <c:order val="0"/>
          <c:tx>
            <c:strRef>
              <c:f>Hoja1!$B$1</c:f>
              <c:strCache>
                <c:ptCount val="1"/>
                <c:pt idx="0">
                  <c:v>Serie 1</c:v>
                </c:pt>
              </c:strCache>
            </c:strRef>
          </c:tx>
          <c:dPt>
            <c:idx val="3"/>
            <c:spPr>
              <a:solidFill>
                <a:schemeClr val="accent2">
                  <a:lumMod val="50000"/>
                </a:schemeClr>
              </a:solidFill>
            </c:spPr>
          </c:dPt>
          <c:dPt>
            <c:idx val="4"/>
            <c:spPr>
              <a:solidFill>
                <a:schemeClr val="accent2">
                  <a:lumMod val="50000"/>
                </a:schemeClr>
              </a:solidFill>
            </c:spPr>
          </c:dPt>
          <c:dPt>
            <c:idx val="5"/>
            <c:spPr>
              <a:solidFill>
                <a:schemeClr val="accent2">
                  <a:lumMod val="50000"/>
                </a:schemeClr>
              </a:solidFill>
            </c:spPr>
          </c:dPt>
          <c:dLbls>
            <c:spPr>
              <a:noFill/>
              <a:ln>
                <a:noFill/>
              </a:ln>
              <a:effectLst/>
            </c:spPr>
            <c:txPr>
              <a:bodyPr/>
              <a:lstStyle/>
              <a:p>
                <a:pPr>
                  <a:defRPr sz="1400"/>
                </a:pPr>
                <a:endParaRPr lang="es-AR"/>
              </a:p>
            </c:txPr>
            <c:showVal val="1"/>
            <c:extLst>
              <c:ext xmlns:c15="http://schemas.microsoft.com/office/drawing/2012/chart" uri="{CE6537A1-D6FC-4f65-9D91-7224C49458BB}">
                <c15:layout/>
                <c15:showLeaderLines val="0"/>
              </c:ext>
            </c:extLst>
          </c:dLbls>
          <c:cat>
            <c:strRef>
              <c:f>Hoja1!$A$2:$A$7</c:f>
              <c:strCache>
                <c:ptCount val="6"/>
                <c:pt idx="0">
                  <c:v>16 - 29</c:v>
                </c:pt>
                <c:pt idx="1">
                  <c:v>30 - 49</c:v>
                </c:pt>
                <c:pt idx="2">
                  <c:v>50 y más</c:v>
                </c:pt>
                <c:pt idx="3">
                  <c:v>ABC1</c:v>
                </c:pt>
                <c:pt idx="4">
                  <c:v>C2C3</c:v>
                </c:pt>
                <c:pt idx="5">
                  <c:v>DE</c:v>
                </c:pt>
              </c:strCache>
            </c:strRef>
          </c:cat>
          <c:val>
            <c:numRef>
              <c:f>Hoja1!$B$2:$B$7</c:f>
              <c:numCache>
                <c:formatCode>####%</c:formatCode>
                <c:ptCount val="6"/>
                <c:pt idx="0">
                  <c:v>0.70225113314099985</c:v>
                </c:pt>
                <c:pt idx="1">
                  <c:v>0.79235111800133351</c:v>
                </c:pt>
                <c:pt idx="2">
                  <c:v>0.82989581858950834</c:v>
                </c:pt>
                <c:pt idx="3">
                  <c:v>0.70089372266571093</c:v>
                </c:pt>
                <c:pt idx="4">
                  <c:v>0.73008722063244502</c:v>
                </c:pt>
                <c:pt idx="5">
                  <c:v>0.82867412807247764</c:v>
                </c:pt>
              </c:numCache>
            </c:numRef>
          </c:val>
        </c:ser>
        <c:gapWidth val="50"/>
        <c:axId val="71446912"/>
        <c:axId val="71448448"/>
      </c:barChart>
      <c:catAx>
        <c:axId val="71446912"/>
        <c:scaling>
          <c:orientation val="minMax"/>
        </c:scaling>
        <c:axPos val="b"/>
        <c:numFmt formatCode="General" sourceLinked="0"/>
        <c:tickLblPos val="nextTo"/>
        <c:txPr>
          <a:bodyPr/>
          <a:lstStyle/>
          <a:p>
            <a:pPr>
              <a:defRPr sz="1200"/>
            </a:pPr>
            <a:endParaRPr lang="es-AR"/>
          </a:p>
        </c:txPr>
        <c:crossAx val="71448448"/>
        <c:crosses val="autoZero"/>
        <c:auto val="1"/>
        <c:lblAlgn val="ctr"/>
        <c:lblOffset val="100"/>
      </c:catAx>
      <c:valAx>
        <c:axId val="71448448"/>
        <c:scaling>
          <c:orientation val="minMax"/>
        </c:scaling>
        <c:delete val="1"/>
        <c:axPos val="l"/>
        <c:numFmt formatCode="####%" sourceLinked="1"/>
        <c:tickLblPos val="none"/>
        <c:crossAx val="71446912"/>
        <c:crosses val="autoZero"/>
        <c:crossBetween val="between"/>
      </c:valAx>
    </c:plotArea>
    <c:plotVisOnly val="1"/>
    <c:dispBlanksAs val="gap"/>
  </c:chart>
  <c:spPr>
    <a:solidFill>
      <a:schemeClr val="bg1"/>
    </a:solidFill>
  </c:spPr>
  <c:txPr>
    <a:bodyPr/>
    <a:lstStyle/>
    <a:p>
      <a:pPr>
        <a:defRPr sz="1800"/>
      </a:pPr>
      <a:endParaRPr lang="es-AR"/>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s-AR"/>
  <c:chart>
    <c:autoTitleDeleted val="1"/>
    <c:plotArea>
      <c:layout/>
      <c:pieChart>
        <c:varyColors val="1"/>
        <c:ser>
          <c:idx val="0"/>
          <c:order val="0"/>
          <c:tx>
            <c:strRef>
              <c:f>Hoja1!$B$1</c:f>
              <c:strCache>
                <c:ptCount val="1"/>
                <c:pt idx="0">
                  <c:v>Ventas</c:v>
                </c:pt>
              </c:strCache>
            </c:strRef>
          </c:tx>
          <c:dPt>
            <c:idx val="0"/>
            <c:spPr>
              <a:solidFill>
                <a:schemeClr val="accent2"/>
              </a:solidFill>
            </c:spPr>
          </c:dPt>
          <c:dPt>
            <c:idx val="1"/>
            <c:spPr>
              <a:solidFill>
                <a:schemeClr val="accent3"/>
              </a:solidFill>
            </c:spPr>
          </c:dPt>
          <c:dPt>
            <c:idx val="2"/>
            <c:spPr>
              <a:solidFill>
                <a:schemeClr val="bg2"/>
              </a:solidFill>
            </c:spPr>
          </c:dPt>
          <c:dPt>
            <c:idx val="3"/>
            <c:spPr>
              <a:solidFill>
                <a:schemeClr val="accent5">
                  <a:lumMod val="60000"/>
                  <a:lumOff val="40000"/>
                </a:schemeClr>
              </a:solidFill>
            </c:spPr>
          </c:dPt>
          <c:dPt>
            <c:idx val="4"/>
            <c:spPr>
              <a:solidFill>
                <a:schemeClr val="bg1">
                  <a:lumMod val="50000"/>
                </a:schemeClr>
              </a:solidFill>
            </c:spPr>
          </c:dPt>
          <c:dPt>
            <c:idx val="5"/>
            <c:spPr>
              <a:solidFill>
                <a:schemeClr val="bg1">
                  <a:lumMod val="85000"/>
                </a:schemeClr>
              </a:solidFill>
            </c:spPr>
          </c:dPt>
          <c:dLbls>
            <c:spPr>
              <a:noFill/>
              <a:ln>
                <a:noFill/>
              </a:ln>
              <a:effectLst/>
            </c:spPr>
            <c:showPercent val="1"/>
            <c:showLeaderLines val="1"/>
            <c:extLst>
              <c:ext xmlns:c15="http://schemas.microsoft.com/office/drawing/2012/chart" uri="{CE6537A1-D6FC-4f65-9D91-7224C49458BB}">
                <c15:layout/>
              </c:ext>
            </c:extLst>
          </c:dLbls>
          <c:cat>
            <c:strRef>
              <c:f>Hoja1!$A$2:$A$7</c:f>
              <c:strCache>
                <c:ptCount val="6"/>
                <c:pt idx="0">
                  <c:v>Hogar unipersonal, constituido por una sola persona</c:v>
                </c:pt>
                <c:pt idx="1">
                  <c:v>Hogar de pareja sin hijos</c:v>
                </c:pt>
                <c:pt idx="2">
                  <c:v>Hogar familiar monoparental, el padre o la madre con hijos</c:v>
                </c:pt>
                <c:pt idx="3">
                  <c:v>Hogar familiar de pareja con hijos</c:v>
                </c:pt>
                <c:pt idx="4">
                  <c:v>Otros</c:v>
                </c:pt>
                <c:pt idx="5">
                  <c:v>No responde</c:v>
                </c:pt>
              </c:strCache>
            </c:strRef>
          </c:cat>
          <c:val>
            <c:numRef>
              <c:f>Hoja1!$B$2:$B$7</c:f>
              <c:numCache>
                <c:formatCode>0%</c:formatCode>
                <c:ptCount val="6"/>
                <c:pt idx="0">
                  <c:v>0.10190790199954367</c:v>
                </c:pt>
                <c:pt idx="1">
                  <c:v>0.11468677773759355</c:v>
                </c:pt>
                <c:pt idx="2">
                  <c:v>0.1933791334432915</c:v>
                </c:pt>
                <c:pt idx="3">
                  <c:v>0.49617802167446107</c:v>
                </c:pt>
                <c:pt idx="4">
                  <c:v>5.671034416513164E-2</c:v>
                </c:pt>
                <c:pt idx="5">
                  <c:v>3.7137820979979183E-2</c:v>
                </c:pt>
              </c:numCache>
            </c:numRef>
          </c:val>
        </c:ser>
        <c:dLbls>
          <c:showPercent val="1"/>
        </c:dLbls>
        <c:firstSliceAng val="0"/>
      </c:pieChart>
    </c:plotArea>
    <c:legend>
      <c:legendPos val="r"/>
      <c:layout>
        <c:manualLayout>
          <c:xMode val="edge"/>
          <c:yMode val="edge"/>
          <c:x val="0.5791666666666665"/>
          <c:y val="3.2764262796306481E-2"/>
          <c:w val="0.41250000000000031"/>
          <c:h val="0.90021582381539655"/>
        </c:manualLayout>
      </c:layout>
    </c:legend>
    <c:plotVisOnly val="1"/>
    <c:dispBlanksAs val="zero"/>
  </c:chart>
  <c:txPr>
    <a:bodyPr/>
    <a:lstStyle/>
    <a:p>
      <a:pPr>
        <a:defRPr sz="1800"/>
      </a:pPr>
      <a:endParaRPr lang="es-AR"/>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s-AR"/>
  <c:style val="5"/>
  <c:chart>
    <c:autoTitleDeleted val="1"/>
    <c:plotArea>
      <c:layout/>
      <c:barChart>
        <c:barDir val="col"/>
        <c:grouping val="clustered"/>
        <c:ser>
          <c:idx val="0"/>
          <c:order val="0"/>
          <c:tx>
            <c:strRef>
              <c:f>Hoja1!$B$1</c:f>
              <c:strCache>
                <c:ptCount val="1"/>
                <c:pt idx="0">
                  <c:v>Serie 1</c:v>
                </c:pt>
              </c:strCache>
            </c:strRef>
          </c:tx>
          <c:dLbls>
            <c:spPr>
              <a:noFill/>
              <a:ln>
                <a:noFill/>
              </a:ln>
              <a:effectLst/>
            </c:spPr>
            <c:showVal val="1"/>
            <c:extLst>
              <c:ext xmlns:c15="http://schemas.microsoft.com/office/drawing/2012/chart" uri="{CE6537A1-D6FC-4f65-9D91-7224C49458BB}">
                <c15:layout/>
                <c15:showLeaderLines val="0"/>
              </c:ext>
            </c:extLst>
          </c:dLbls>
          <c:cat>
            <c:strRef>
              <c:f>Hoja1!$A$2:$A$14</c:f>
              <c:strCache>
                <c:ptCount val="13"/>
                <c:pt idx="0">
                  <c:v>16-24</c:v>
                </c:pt>
                <c:pt idx="1">
                  <c:v>25-34</c:v>
                </c:pt>
                <c:pt idx="2">
                  <c:v>35-49</c:v>
                </c:pt>
                <c:pt idx="3">
                  <c:v>50-64</c:v>
                </c:pt>
                <c:pt idx="4">
                  <c:v>65 y +</c:v>
                </c:pt>
                <c:pt idx="6">
                  <c:v>Capital Federal</c:v>
                </c:pt>
                <c:pt idx="7">
                  <c:v>GBA</c:v>
                </c:pt>
                <c:pt idx="8">
                  <c:v>Interior</c:v>
                </c:pt>
                <c:pt idx="10">
                  <c:v>ABC1</c:v>
                </c:pt>
                <c:pt idx="11">
                  <c:v>C2C3</c:v>
                </c:pt>
                <c:pt idx="12">
                  <c:v>DE</c:v>
                </c:pt>
              </c:strCache>
            </c:strRef>
          </c:cat>
          <c:val>
            <c:numRef>
              <c:f>Hoja1!$B$2:$B$14</c:f>
              <c:numCache>
                <c:formatCode>0%</c:formatCode>
                <c:ptCount val="13"/>
                <c:pt idx="0">
                  <c:v>0.26571590987681831</c:v>
                </c:pt>
                <c:pt idx="1">
                  <c:v>0.63533533812656384</c:v>
                </c:pt>
                <c:pt idx="2">
                  <c:v>0.83816914287223077</c:v>
                </c:pt>
                <c:pt idx="3">
                  <c:v>0.85032841749623522</c:v>
                </c:pt>
                <c:pt idx="4">
                  <c:v>0.84723927621621553</c:v>
                </c:pt>
                <c:pt idx="6">
                  <c:v>0.62757045487157448</c:v>
                </c:pt>
                <c:pt idx="7">
                  <c:v>0.74030264681555014</c:v>
                </c:pt>
                <c:pt idx="8">
                  <c:v>0.67539323562777343</c:v>
                </c:pt>
                <c:pt idx="10">
                  <c:v>0.56881165537618306</c:v>
                </c:pt>
                <c:pt idx="11">
                  <c:v>0.64970690409718412</c:v>
                </c:pt>
                <c:pt idx="12">
                  <c:v>0.73541024623667661</c:v>
                </c:pt>
              </c:numCache>
            </c:numRef>
          </c:val>
        </c:ser>
        <c:gapWidth val="50"/>
        <c:axId val="65392000"/>
        <c:axId val="66663552"/>
      </c:barChart>
      <c:catAx>
        <c:axId val="65392000"/>
        <c:scaling>
          <c:orientation val="minMax"/>
        </c:scaling>
        <c:axPos val="b"/>
        <c:numFmt formatCode="General" sourceLinked="0"/>
        <c:tickLblPos val="nextTo"/>
        <c:txPr>
          <a:bodyPr/>
          <a:lstStyle/>
          <a:p>
            <a:pPr>
              <a:defRPr sz="1400"/>
            </a:pPr>
            <a:endParaRPr lang="es-AR"/>
          </a:p>
        </c:txPr>
        <c:crossAx val="66663552"/>
        <c:crosses val="autoZero"/>
        <c:auto val="1"/>
        <c:lblAlgn val="ctr"/>
        <c:lblOffset val="100"/>
      </c:catAx>
      <c:valAx>
        <c:axId val="66663552"/>
        <c:scaling>
          <c:orientation val="minMax"/>
        </c:scaling>
        <c:delete val="1"/>
        <c:axPos val="l"/>
        <c:numFmt formatCode="0%" sourceLinked="1"/>
        <c:tickLblPos val="none"/>
        <c:crossAx val="65392000"/>
        <c:crosses val="autoZero"/>
        <c:crossBetween val="between"/>
      </c:valAx>
    </c:plotArea>
    <c:plotVisOnly val="1"/>
    <c:dispBlanksAs val="gap"/>
  </c:chart>
  <c:txPr>
    <a:bodyPr/>
    <a:lstStyle/>
    <a:p>
      <a:pPr>
        <a:defRPr sz="1600"/>
      </a:pPr>
      <a:endParaRPr lang="es-AR"/>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s-AR"/>
  <c:style val="5"/>
  <c:chart>
    <c:autoTitleDeleted val="1"/>
    <c:plotArea>
      <c:layout/>
      <c:barChart>
        <c:barDir val="col"/>
        <c:grouping val="clustered"/>
        <c:ser>
          <c:idx val="0"/>
          <c:order val="0"/>
          <c:tx>
            <c:strRef>
              <c:f>Hoja1!$B$1</c:f>
              <c:strCache>
                <c:ptCount val="1"/>
                <c:pt idx="0">
                  <c:v>Serie 1</c:v>
                </c:pt>
              </c:strCache>
            </c:strRef>
          </c:tx>
          <c:dLbls>
            <c:spPr>
              <a:noFill/>
              <a:ln>
                <a:noFill/>
              </a:ln>
              <a:effectLst/>
            </c:spPr>
            <c:showVal val="1"/>
            <c:extLst>
              <c:ext xmlns:c15="http://schemas.microsoft.com/office/drawing/2012/chart" uri="{CE6537A1-D6FC-4f65-9D91-7224C49458BB}">
                <c15:layout/>
                <c15:showLeaderLines val="0"/>
              </c:ext>
            </c:extLst>
          </c:dLbls>
          <c:cat>
            <c:strRef>
              <c:f>Hoja1!$A$2:$A$6</c:f>
              <c:strCache>
                <c:ptCount val="5"/>
                <c:pt idx="0">
                  <c:v>16-24</c:v>
                </c:pt>
                <c:pt idx="1">
                  <c:v>25-34</c:v>
                </c:pt>
                <c:pt idx="2">
                  <c:v>35-49</c:v>
                </c:pt>
                <c:pt idx="3">
                  <c:v>50-64</c:v>
                </c:pt>
                <c:pt idx="4">
                  <c:v>65 y +</c:v>
                </c:pt>
              </c:strCache>
            </c:strRef>
          </c:cat>
          <c:val>
            <c:numRef>
              <c:f>Hoja1!$B$2:$B$6</c:f>
              <c:numCache>
                <c:formatCode>0%</c:formatCode>
                <c:ptCount val="5"/>
                <c:pt idx="0">
                  <c:v>0.26571590987681831</c:v>
                </c:pt>
                <c:pt idx="1">
                  <c:v>0.63533533812656384</c:v>
                </c:pt>
                <c:pt idx="2">
                  <c:v>0.83816914287223077</c:v>
                </c:pt>
                <c:pt idx="3">
                  <c:v>0.85032841749623522</c:v>
                </c:pt>
                <c:pt idx="4">
                  <c:v>0.84723927621621553</c:v>
                </c:pt>
              </c:numCache>
            </c:numRef>
          </c:val>
        </c:ser>
        <c:gapWidth val="50"/>
        <c:axId val="70005504"/>
        <c:axId val="70007040"/>
      </c:barChart>
      <c:catAx>
        <c:axId val="70005504"/>
        <c:scaling>
          <c:orientation val="minMax"/>
        </c:scaling>
        <c:axPos val="b"/>
        <c:numFmt formatCode="General" sourceLinked="0"/>
        <c:tickLblPos val="nextTo"/>
        <c:txPr>
          <a:bodyPr/>
          <a:lstStyle/>
          <a:p>
            <a:pPr>
              <a:defRPr sz="1400"/>
            </a:pPr>
            <a:endParaRPr lang="es-AR"/>
          </a:p>
        </c:txPr>
        <c:crossAx val="70007040"/>
        <c:crosses val="autoZero"/>
        <c:auto val="1"/>
        <c:lblAlgn val="ctr"/>
        <c:lblOffset val="100"/>
      </c:catAx>
      <c:valAx>
        <c:axId val="70007040"/>
        <c:scaling>
          <c:orientation val="minMax"/>
        </c:scaling>
        <c:delete val="1"/>
        <c:axPos val="l"/>
        <c:numFmt formatCode="0%" sourceLinked="1"/>
        <c:tickLblPos val="none"/>
        <c:crossAx val="70005504"/>
        <c:crosses val="autoZero"/>
        <c:crossBetween val="between"/>
      </c:valAx>
    </c:plotArea>
    <c:plotVisOnly val="1"/>
    <c:dispBlanksAs val="gap"/>
  </c:chart>
  <c:txPr>
    <a:bodyPr/>
    <a:lstStyle/>
    <a:p>
      <a:pPr>
        <a:defRPr sz="1600"/>
      </a:pPr>
      <a:endParaRPr lang="es-AR"/>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s-AR"/>
  <c:chart>
    <c:autoTitleDeleted val="1"/>
    <c:plotArea>
      <c:layout/>
      <c:pieChart>
        <c:varyColors val="1"/>
        <c:ser>
          <c:idx val="0"/>
          <c:order val="0"/>
          <c:tx>
            <c:strRef>
              <c:f>Hoja1!$B$1</c:f>
              <c:strCache>
                <c:ptCount val="1"/>
                <c:pt idx="0">
                  <c:v>Ventas</c:v>
                </c:pt>
              </c:strCache>
            </c:strRef>
          </c:tx>
          <c:spPr>
            <a:solidFill>
              <a:schemeClr val="accent3"/>
            </a:solidFill>
          </c:spPr>
          <c:dPt>
            <c:idx val="1"/>
            <c:spPr>
              <a:solidFill>
                <a:schemeClr val="accent2"/>
              </a:solidFill>
            </c:spPr>
          </c:dPt>
          <c:dLbls>
            <c:spPr>
              <a:noFill/>
              <a:ln>
                <a:noFill/>
              </a:ln>
              <a:effectLst/>
            </c:spPr>
            <c:showVal val="1"/>
            <c:showCatName val="1"/>
            <c:showLeaderLines val="1"/>
            <c:extLst>
              <c:ext xmlns:c15="http://schemas.microsoft.com/office/drawing/2012/chart" uri="{CE6537A1-D6FC-4f65-9D91-7224C49458BB}">
                <c15:layout/>
              </c:ext>
            </c:extLst>
          </c:dLbls>
          <c:cat>
            <c:strRef>
              <c:f>Hoja1!$A$2:$A$3</c:f>
              <c:strCache>
                <c:ptCount val="2"/>
                <c:pt idx="0">
                  <c:v>Si</c:v>
                </c:pt>
                <c:pt idx="1">
                  <c:v>No</c:v>
                </c:pt>
              </c:strCache>
            </c:strRef>
          </c:cat>
          <c:val>
            <c:numRef>
              <c:f>Hoja1!$B$2:$B$3</c:f>
              <c:numCache>
                <c:formatCode>0%</c:formatCode>
                <c:ptCount val="2"/>
                <c:pt idx="0">
                  <c:v>0.69000000000000061</c:v>
                </c:pt>
                <c:pt idx="1">
                  <c:v>0.31000000000000033</c:v>
                </c:pt>
              </c:numCache>
            </c:numRef>
          </c:val>
        </c:ser>
        <c:firstSliceAng val="0"/>
      </c:pieChart>
    </c:plotArea>
    <c:plotVisOnly val="1"/>
    <c:dispBlanksAs val="zero"/>
  </c:chart>
  <c:txPr>
    <a:bodyPr/>
    <a:lstStyle/>
    <a:p>
      <a:pPr>
        <a:defRPr sz="1800"/>
      </a:pPr>
      <a:endParaRPr lang="es-AR"/>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s-AR"/>
  <c:chart>
    <c:autoTitleDeleted val="1"/>
    <c:plotArea>
      <c:layout/>
      <c:barChart>
        <c:barDir val="col"/>
        <c:grouping val="clustered"/>
        <c:ser>
          <c:idx val="0"/>
          <c:order val="0"/>
          <c:tx>
            <c:strRef>
              <c:f>Hoja1!$B$1</c:f>
              <c:strCache>
                <c:ptCount val="1"/>
                <c:pt idx="0">
                  <c:v>2005</c:v>
                </c:pt>
              </c:strCache>
            </c:strRef>
          </c:tx>
          <c:spPr>
            <a:solidFill>
              <a:schemeClr val="accent2"/>
            </a:solidFill>
          </c:spPr>
          <c:dLbls>
            <c:spPr>
              <a:noFill/>
              <a:ln>
                <a:noFill/>
              </a:ln>
              <a:effectLst/>
            </c:spPr>
            <c:txPr>
              <a:bodyPr/>
              <a:lstStyle/>
              <a:p>
                <a:pPr>
                  <a:defRPr sz="1600"/>
                </a:pPr>
                <a:endParaRPr lang="es-AR"/>
              </a:p>
            </c:txPr>
            <c:dLblPos val="outEnd"/>
            <c:showVal val="1"/>
            <c:extLst>
              <c:ext xmlns:c15="http://schemas.microsoft.com/office/drawing/2012/chart" uri="{CE6537A1-D6FC-4f65-9D91-7224C49458BB}">
                <c15:layout/>
                <c15:showLeaderLines val="0"/>
              </c:ext>
            </c:extLst>
          </c:dLbls>
          <c:cat>
            <c:strRef>
              <c:f>Hoja1!$A$2:$A$7</c:f>
              <c:strCache>
                <c:ptCount val="6"/>
                <c:pt idx="0">
                  <c:v>FAMILIA</c:v>
                </c:pt>
                <c:pt idx="1">
                  <c:v>INDIVIDUOS</c:v>
                </c:pt>
                <c:pt idx="2">
                  <c:v>GOBIERNO</c:v>
                </c:pt>
                <c:pt idx="3">
                  <c:v>IGLESIA</c:v>
                </c:pt>
                <c:pt idx="4">
                  <c:v>NEGOCIOS</c:v>
                </c:pt>
                <c:pt idx="5">
                  <c:v>NS/ NC</c:v>
                </c:pt>
              </c:strCache>
            </c:strRef>
          </c:cat>
          <c:val>
            <c:numRef>
              <c:f>Hoja1!$B$2:$B$7</c:f>
              <c:numCache>
                <c:formatCode>0%</c:formatCode>
                <c:ptCount val="6"/>
                <c:pt idx="0">
                  <c:v>0.8</c:v>
                </c:pt>
                <c:pt idx="1">
                  <c:v>0.13</c:v>
                </c:pt>
                <c:pt idx="2">
                  <c:v>8.0000000000000043E-2</c:v>
                </c:pt>
                <c:pt idx="3">
                  <c:v>7.0000000000000021E-2</c:v>
                </c:pt>
                <c:pt idx="4">
                  <c:v>3.0000000000000002E-2</c:v>
                </c:pt>
                <c:pt idx="5">
                  <c:v>4.0000000000000022E-2</c:v>
                </c:pt>
              </c:numCache>
            </c:numRef>
          </c:val>
        </c:ser>
        <c:ser>
          <c:idx val="1"/>
          <c:order val="1"/>
          <c:tx>
            <c:strRef>
              <c:f>Hoja1!$C$1</c:f>
              <c:strCache>
                <c:ptCount val="1"/>
                <c:pt idx="0">
                  <c:v>2015</c:v>
                </c:pt>
              </c:strCache>
            </c:strRef>
          </c:tx>
          <c:spPr>
            <a:solidFill>
              <a:schemeClr val="accent3"/>
            </a:solidFill>
          </c:spPr>
          <c:dLbls>
            <c:spPr>
              <a:noFill/>
              <a:ln>
                <a:noFill/>
              </a:ln>
              <a:effectLst/>
            </c:spPr>
            <c:txPr>
              <a:bodyPr/>
              <a:lstStyle/>
              <a:p>
                <a:pPr>
                  <a:defRPr sz="1600"/>
                </a:pPr>
                <a:endParaRPr lang="es-AR"/>
              </a:p>
            </c:txPr>
            <c:dLblPos val="outEnd"/>
            <c:showVal val="1"/>
            <c:extLst>
              <c:ext xmlns:c15="http://schemas.microsoft.com/office/drawing/2012/chart" uri="{CE6537A1-D6FC-4f65-9D91-7224C49458BB}">
                <c15:layout/>
                <c15:showLeaderLines val="0"/>
              </c:ext>
            </c:extLst>
          </c:dLbls>
          <c:cat>
            <c:strRef>
              <c:f>Hoja1!$A$2:$A$7</c:f>
              <c:strCache>
                <c:ptCount val="6"/>
                <c:pt idx="0">
                  <c:v>FAMILIA</c:v>
                </c:pt>
                <c:pt idx="1">
                  <c:v>INDIVIDUOS</c:v>
                </c:pt>
                <c:pt idx="2">
                  <c:v>GOBIERNO</c:v>
                </c:pt>
                <c:pt idx="3">
                  <c:v>IGLESIA</c:v>
                </c:pt>
                <c:pt idx="4">
                  <c:v>NEGOCIOS</c:v>
                </c:pt>
                <c:pt idx="5">
                  <c:v>NS/ NC</c:v>
                </c:pt>
              </c:strCache>
            </c:strRef>
          </c:cat>
          <c:val>
            <c:numRef>
              <c:f>Hoja1!$C$2:$C$7</c:f>
              <c:numCache>
                <c:formatCode>####%</c:formatCode>
                <c:ptCount val="6"/>
                <c:pt idx="0">
                  <c:v>0.75071656658459318</c:v>
                </c:pt>
                <c:pt idx="1">
                  <c:v>0.17937200860250152</c:v>
                </c:pt>
                <c:pt idx="2">
                  <c:v>0.11083769897146598</c:v>
                </c:pt>
                <c:pt idx="3">
                  <c:v>7.6282590069097475E-2</c:v>
                </c:pt>
                <c:pt idx="4">
                  <c:v>5.3837136638646838E-2</c:v>
                </c:pt>
                <c:pt idx="5">
                  <c:v>4.1528502839602466E-2</c:v>
                </c:pt>
              </c:numCache>
            </c:numRef>
          </c:val>
        </c:ser>
        <c:gapWidth val="38"/>
        <c:axId val="118174464"/>
        <c:axId val="118164480"/>
      </c:barChart>
      <c:valAx>
        <c:axId val="118164480"/>
        <c:scaling>
          <c:orientation val="minMax"/>
        </c:scaling>
        <c:delete val="1"/>
        <c:axPos val="l"/>
        <c:numFmt formatCode="0%" sourceLinked="1"/>
        <c:tickLblPos val="none"/>
        <c:crossAx val="118174464"/>
        <c:crosses val="autoZero"/>
        <c:crossBetween val="between"/>
      </c:valAx>
      <c:catAx>
        <c:axId val="118174464"/>
        <c:scaling>
          <c:orientation val="minMax"/>
        </c:scaling>
        <c:axPos val="b"/>
        <c:numFmt formatCode="General" sourceLinked="0"/>
        <c:tickLblPos val="nextTo"/>
        <c:spPr>
          <a:ln>
            <a:noFill/>
          </a:ln>
        </c:spPr>
        <c:txPr>
          <a:bodyPr/>
          <a:lstStyle/>
          <a:p>
            <a:pPr>
              <a:defRPr sz="1200"/>
            </a:pPr>
            <a:endParaRPr lang="es-AR"/>
          </a:p>
        </c:txPr>
        <c:crossAx val="118164480"/>
        <c:crosses val="autoZero"/>
        <c:auto val="1"/>
        <c:lblAlgn val="ctr"/>
        <c:lblOffset val="100"/>
      </c:catAx>
    </c:plotArea>
    <c:legend>
      <c:legendPos val="r"/>
      <c:layout>
        <c:manualLayout>
          <c:xMode val="edge"/>
          <c:yMode val="edge"/>
          <c:x val="0.75656504492781029"/>
          <c:y val="5.4736257941545012E-2"/>
          <c:w val="0.11539395337701917"/>
          <c:h val="0.22047730083921671"/>
        </c:manualLayout>
      </c:layout>
      <c:txPr>
        <a:bodyPr/>
        <a:lstStyle/>
        <a:p>
          <a:pPr>
            <a:defRPr sz="1400"/>
          </a:pPr>
          <a:endParaRPr lang="es-AR"/>
        </a:p>
      </c:txPr>
    </c:legend>
    <c:plotVisOnly val="1"/>
    <c:dispBlanksAs val="gap"/>
  </c:chart>
  <c:txPr>
    <a:bodyPr/>
    <a:lstStyle/>
    <a:p>
      <a:pPr>
        <a:defRPr sz="1800"/>
      </a:pPr>
      <a:endParaRPr lang="es-AR"/>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lang val="es-AR"/>
  <c:chart>
    <c:autoTitleDeleted val="1"/>
    <c:plotArea>
      <c:layout/>
      <c:pieChart>
        <c:varyColors val="1"/>
        <c:ser>
          <c:idx val="0"/>
          <c:order val="0"/>
          <c:tx>
            <c:strRef>
              <c:f>Hoja1!$B$1</c:f>
              <c:strCache>
                <c:ptCount val="1"/>
                <c:pt idx="0">
                  <c:v>Ventas</c:v>
                </c:pt>
              </c:strCache>
            </c:strRef>
          </c:tx>
          <c:dPt>
            <c:idx val="0"/>
            <c:spPr>
              <a:solidFill>
                <a:schemeClr val="accent3">
                  <a:lumMod val="75000"/>
                </a:schemeClr>
              </a:solidFill>
            </c:spPr>
          </c:dPt>
          <c:dPt>
            <c:idx val="1"/>
            <c:spPr>
              <a:solidFill>
                <a:schemeClr val="accent3"/>
              </a:solidFill>
            </c:spPr>
          </c:dPt>
          <c:dPt>
            <c:idx val="2"/>
            <c:spPr>
              <a:solidFill>
                <a:schemeClr val="tx2"/>
              </a:solidFill>
            </c:spPr>
          </c:dPt>
          <c:dPt>
            <c:idx val="3"/>
            <c:spPr>
              <a:solidFill>
                <a:schemeClr val="bg2"/>
              </a:solidFill>
            </c:spPr>
          </c:dPt>
          <c:dPt>
            <c:idx val="4"/>
            <c:spPr>
              <a:solidFill>
                <a:schemeClr val="bg1">
                  <a:lumMod val="75000"/>
                </a:schemeClr>
              </a:solidFill>
            </c:spPr>
          </c:dPt>
          <c:dPt>
            <c:idx val="5"/>
            <c:spPr>
              <a:solidFill>
                <a:schemeClr val="bg1">
                  <a:lumMod val="75000"/>
                </a:schemeClr>
              </a:solidFill>
            </c:spPr>
          </c:dPt>
          <c:dLbls>
            <c:spPr>
              <a:noFill/>
              <a:ln>
                <a:noFill/>
              </a:ln>
              <a:effectLst/>
            </c:spPr>
            <c:dLblPos val="inEnd"/>
            <c:showVal val="1"/>
            <c:showLeaderLines val="1"/>
            <c:extLst>
              <c:ext xmlns:c15="http://schemas.microsoft.com/office/drawing/2012/chart" uri="{CE6537A1-D6FC-4f65-9D91-7224C49458BB}">
                <c15:layout/>
              </c:ext>
            </c:extLst>
          </c:dLbls>
          <c:cat>
            <c:strRef>
              <c:f>Hoja1!$A$2:$A$6</c:f>
              <c:strCache>
                <c:ptCount val="5"/>
                <c:pt idx="0">
                  <c:v>FUERTEMENTE DE ACUERDO</c:v>
                </c:pt>
                <c:pt idx="1">
                  <c:v>ALGO DE ACUERDO</c:v>
                </c:pt>
                <c:pt idx="2">
                  <c:v>ALGO EN DESACUERDO</c:v>
                </c:pt>
                <c:pt idx="3">
                  <c:v>FUERTEMENTE EN DESACUERDO</c:v>
                </c:pt>
                <c:pt idx="4">
                  <c:v>NS/ NC</c:v>
                </c:pt>
              </c:strCache>
            </c:strRef>
          </c:cat>
          <c:val>
            <c:numRef>
              <c:f>Hoja1!$B$2:$B$6</c:f>
              <c:numCache>
                <c:formatCode>####%</c:formatCode>
                <c:ptCount val="5"/>
                <c:pt idx="0">
                  <c:v>0.5024740095736111</c:v>
                </c:pt>
                <c:pt idx="1">
                  <c:v>0.31527286135611177</c:v>
                </c:pt>
                <c:pt idx="2">
                  <c:v>0.12184377929918913</c:v>
                </c:pt>
                <c:pt idx="3">
                  <c:v>4.8552474931947358E-2</c:v>
                </c:pt>
                <c:pt idx="4" formatCode="0%">
                  <c:v>1.0000000000000005E-2</c:v>
                </c:pt>
              </c:numCache>
            </c:numRef>
          </c:val>
        </c:ser>
        <c:firstSliceAng val="0"/>
      </c:pieChart>
    </c:plotArea>
    <c:legend>
      <c:legendPos val="r"/>
      <c:layout/>
      <c:txPr>
        <a:bodyPr/>
        <a:lstStyle/>
        <a:p>
          <a:pPr>
            <a:defRPr sz="1200"/>
          </a:pPr>
          <a:endParaRPr lang="es-AR"/>
        </a:p>
      </c:txPr>
    </c:legend>
    <c:plotVisOnly val="1"/>
    <c:dispBlanksAs val="zero"/>
  </c:chart>
  <c:txPr>
    <a:bodyPr/>
    <a:lstStyle/>
    <a:p>
      <a:pPr>
        <a:defRPr sz="1800"/>
      </a:pPr>
      <a:endParaRPr lang="es-AR"/>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AR"/>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D66A27F-C0F7-41E1-A069-ABD5099FED1F}" type="datetimeFigureOut">
              <a:rPr lang="es-AR" smtClean="0"/>
              <a:pPr/>
              <a:t>18/04/2015</a:t>
            </a:fld>
            <a:endParaRPr lang="es-AR"/>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AR"/>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AR"/>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673496-2E31-4FF4-A4E8-2158D630142F}" type="slidenum">
              <a:rPr lang="es-AR" smtClean="0"/>
              <a:pPr/>
              <a:t>‹Nº›</a:t>
            </a:fld>
            <a:endParaRPr lang="es-A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1 Marcador de imagen de diapositiva"/>
          <p:cNvSpPr>
            <a:spLocks noGrp="1" noRot="1" noChangeAspect="1" noTextEdit="1"/>
          </p:cNvSpPr>
          <p:nvPr>
            <p:ph type="sldImg"/>
          </p:nvPr>
        </p:nvSpPr>
        <p:spPr>
          <a:ln/>
        </p:spPr>
      </p:sp>
      <p:sp>
        <p:nvSpPr>
          <p:cNvPr id="26627" name="2 Marcador de notas"/>
          <p:cNvSpPr>
            <a:spLocks noGrp="1"/>
          </p:cNvSpPr>
          <p:nvPr>
            <p:ph type="body" idx="1"/>
          </p:nvPr>
        </p:nvSpPr>
        <p:spPr>
          <a:noFill/>
          <a:ln/>
        </p:spPr>
        <p:txBody>
          <a:bodyPr/>
          <a:lstStyle/>
          <a:p>
            <a:endParaRPr lang="es-AR" smtClean="0"/>
          </a:p>
        </p:txBody>
      </p:sp>
      <p:sp>
        <p:nvSpPr>
          <p:cNvPr id="26628" name="3 Marcador de número de diapositiva"/>
          <p:cNvSpPr>
            <a:spLocks noGrp="1"/>
          </p:cNvSpPr>
          <p:nvPr>
            <p:ph type="sldNum" sz="quarter" idx="5"/>
          </p:nvPr>
        </p:nvSpPr>
        <p:spPr>
          <a:noFill/>
        </p:spPr>
        <p:txBody>
          <a:bodyPr/>
          <a:lstStyle/>
          <a:p>
            <a:fld id="{704E515D-DDF7-468D-87CD-7A33CF88E6CE}" type="slidenum">
              <a:rPr lang="es-ES" smtClean="0"/>
              <a:pPr/>
              <a:t>5</a:t>
            </a:fld>
            <a:endParaRPr lang="es-E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AR" dirty="0"/>
          </a:p>
        </p:txBody>
      </p:sp>
      <p:sp>
        <p:nvSpPr>
          <p:cNvPr id="4" name="3 Marcador de número de diapositiva"/>
          <p:cNvSpPr>
            <a:spLocks noGrp="1"/>
          </p:cNvSpPr>
          <p:nvPr>
            <p:ph type="sldNum" sz="quarter" idx="10"/>
          </p:nvPr>
        </p:nvSpPr>
        <p:spPr/>
        <p:txBody>
          <a:bodyPr/>
          <a:lstStyle/>
          <a:p>
            <a:fld id="{57673496-2E31-4FF4-A4E8-2158D630142F}" type="slidenum">
              <a:rPr lang="es-AR" smtClean="0"/>
              <a:pPr/>
              <a:t>18</a:t>
            </a:fld>
            <a:endParaRPr lang="es-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Ref idx="1002">
        <a:schemeClr val="bg2"/>
      </p:bgRef>
    </p:bg>
    <p:spTree>
      <p:nvGrpSpPr>
        <p:cNvPr id="1" name=""/>
        <p:cNvGrpSpPr/>
        <p:nvPr/>
      </p:nvGrpSpPr>
      <p:grpSpPr>
        <a:xfrm>
          <a:off x="0" y="0"/>
          <a:ext cx="0" cy="0"/>
          <a:chOff x="0" y="0"/>
          <a:chExt cx="0" cy="0"/>
        </a:xfrm>
      </p:grpSpPr>
      <p:sp>
        <p:nvSpPr>
          <p:cNvPr id="9" name="8 Título"/>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30" name="29 Marcador de fecha"/>
          <p:cNvSpPr>
            <a:spLocks noGrp="1"/>
          </p:cNvSpPr>
          <p:nvPr>
            <p:ph type="dt" sz="half" idx="10"/>
          </p:nvPr>
        </p:nvSpPr>
        <p:spPr/>
        <p:txBody>
          <a:bodyPr/>
          <a:lstStyle/>
          <a:p>
            <a:fld id="{EEE938FC-1FA8-48F8-B64E-434CF0F4276B}" type="datetime1">
              <a:rPr lang="es-AR" smtClean="0"/>
              <a:pPr/>
              <a:t>18/04/2015</a:t>
            </a:fld>
            <a:endParaRPr lang="es-AR"/>
          </a:p>
        </p:txBody>
      </p:sp>
      <p:sp>
        <p:nvSpPr>
          <p:cNvPr id="19" name="18 Marcador de pie de página"/>
          <p:cNvSpPr>
            <a:spLocks noGrp="1"/>
          </p:cNvSpPr>
          <p:nvPr>
            <p:ph type="ftr" sz="quarter" idx="11"/>
          </p:nvPr>
        </p:nvSpPr>
        <p:spPr/>
        <p:txBody>
          <a:bodyPr/>
          <a:lstStyle/>
          <a:p>
            <a:r>
              <a:rPr lang="es-AR" smtClean="0"/>
              <a:t>Paola Delbosco</a:t>
            </a:r>
            <a:endParaRPr lang="es-AR"/>
          </a:p>
        </p:txBody>
      </p:sp>
      <p:sp>
        <p:nvSpPr>
          <p:cNvPr id="27" name="26 Marcador de número de diapositiva"/>
          <p:cNvSpPr>
            <a:spLocks noGrp="1"/>
          </p:cNvSpPr>
          <p:nvPr>
            <p:ph type="sldNum" sz="quarter" idx="12"/>
          </p:nvPr>
        </p:nvSpPr>
        <p:spPr/>
        <p:txBody>
          <a:bodyPr/>
          <a:lstStyle/>
          <a:p>
            <a:fld id="{FF7B57B3-F156-481F-A47B-49107894F945}" type="slidenum">
              <a:rPr lang="es-AR" smtClean="0"/>
              <a:pPr/>
              <a:t>‹Nº›</a:t>
            </a:fld>
            <a:endParaRPr lang="es-A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D7311FEE-FF72-4D6F-BF19-1EBCCB5BE581}" type="datetime1">
              <a:rPr lang="es-AR" smtClean="0"/>
              <a:pPr/>
              <a:t>18/04/2015</a:t>
            </a:fld>
            <a:endParaRPr lang="es-AR"/>
          </a:p>
        </p:txBody>
      </p:sp>
      <p:sp>
        <p:nvSpPr>
          <p:cNvPr id="5" name="4 Marcador de pie de página"/>
          <p:cNvSpPr>
            <a:spLocks noGrp="1"/>
          </p:cNvSpPr>
          <p:nvPr>
            <p:ph type="ftr" sz="quarter" idx="11"/>
          </p:nvPr>
        </p:nvSpPr>
        <p:spPr/>
        <p:txBody>
          <a:bodyPr/>
          <a:lstStyle/>
          <a:p>
            <a:r>
              <a:rPr lang="es-AR" smtClean="0"/>
              <a:t>Paola Delbosco</a:t>
            </a:r>
            <a:endParaRPr lang="es-AR"/>
          </a:p>
        </p:txBody>
      </p:sp>
      <p:sp>
        <p:nvSpPr>
          <p:cNvPr id="6" name="5 Marcador de número de diapositiva"/>
          <p:cNvSpPr>
            <a:spLocks noGrp="1"/>
          </p:cNvSpPr>
          <p:nvPr>
            <p:ph type="sldNum" sz="quarter" idx="12"/>
          </p:nvPr>
        </p:nvSpPr>
        <p:spPr/>
        <p:txBody>
          <a:bodyPr/>
          <a:lstStyle/>
          <a:p>
            <a:fld id="{FF7B57B3-F156-481F-A47B-49107894F945}" type="slidenum">
              <a:rPr lang="es-AR" smtClean="0"/>
              <a:pPr/>
              <a:t>‹Nº›</a:t>
            </a:fld>
            <a:endParaRPr lang="es-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914401"/>
            <a:ext cx="2057400" cy="5211763"/>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914401"/>
            <a:ext cx="6019800" cy="5211763"/>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E781E1B6-1577-4EA6-B58B-E54BDD53F37E}" type="datetime1">
              <a:rPr lang="es-AR" smtClean="0"/>
              <a:pPr/>
              <a:t>18/04/2015</a:t>
            </a:fld>
            <a:endParaRPr lang="es-AR"/>
          </a:p>
        </p:txBody>
      </p:sp>
      <p:sp>
        <p:nvSpPr>
          <p:cNvPr id="5" name="4 Marcador de pie de página"/>
          <p:cNvSpPr>
            <a:spLocks noGrp="1"/>
          </p:cNvSpPr>
          <p:nvPr>
            <p:ph type="ftr" sz="quarter" idx="11"/>
          </p:nvPr>
        </p:nvSpPr>
        <p:spPr/>
        <p:txBody>
          <a:bodyPr/>
          <a:lstStyle/>
          <a:p>
            <a:r>
              <a:rPr lang="es-AR" smtClean="0"/>
              <a:t>Paola Delbosco</a:t>
            </a:r>
            <a:endParaRPr lang="es-AR"/>
          </a:p>
        </p:txBody>
      </p:sp>
      <p:sp>
        <p:nvSpPr>
          <p:cNvPr id="6" name="5 Marcador de número de diapositiva"/>
          <p:cNvSpPr>
            <a:spLocks noGrp="1"/>
          </p:cNvSpPr>
          <p:nvPr>
            <p:ph type="sldNum" sz="quarter" idx="12"/>
          </p:nvPr>
        </p:nvSpPr>
        <p:spPr/>
        <p:txBody>
          <a:bodyPr/>
          <a:lstStyle/>
          <a:p>
            <a:fld id="{FF7B57B3-F156-481F-A47B-49107894F945}" type="slidenum">
              <a:rPr lang="es-AR" smtClean="0"/>
              <a:pPr/>
              <a:t>‹Nº›</a:t>
            </a:fld>
            <a:endParaRPr lang="es-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ítulo y gráfico">
    <p:spTree>
      <p:nvGrpSpPr>
        <p:cNvPr id="1" name=""/>
        <p:cNvGrpSpPr/>
        <p:nvPr/>
      </p:nvGrpSpPr>
      <p:grpSpPr>
        <a:xfrm>
          <a:off x="0" y="0"/>
          <a:ext cx="0" cy="0"/>
          <a:chOff x="0" y="0"/>
          <a:chExt cx="0" cy="0"/>
        </a:xfrm>
      </p:grpSpPr>
      <p:sp>
        <p:nvSpPr>
          <p:cNvPr id="2" name="1 Título"/>
          <p:cNvSpPr>
            <a:spLocks noGrp="1"/>
          </p:cNvSpPr>
          <p:nvPr>
            <p:ph type="title"/>
          </p:nvPr>
        </p:nvSpPr>
        <p:spPr>
          <a:xfrm>
            <a:off x="1150938" y="214313"/>
            <a:ext cx="7793037" cy="1462087"/>
          </a:xfrm>
        </p:spPr>
        <p:txBody>
          <a:bodyPr/>
          <a:lstStyle/>
          <a:p>
            <a:r>
              <a:rPr lang="es-ES" smtClean="0"/>
              <a:t>Haga clic para modificar el estilo de título del patrón</a:t>
            </a:r>
            <a:endParaRPr lang="es-AR"/>
          </a:p>
        </p:txBody>
      </p:sp>
      <p:sp>
        <p:nvSpPr>
          <p:cNvPr id="3" name="2 Marcador de gráfico"/>
          <p:cNvSpPr>
            <a:spLocks noGrp="1"/>
          </p:cNvSpPr>
          <p:nvPr>
            <p:ph type="chart" idx="1"/>
          </p:nvPr>
        </p:nvSpPr>
        <p:spPr>
          <a:xfrm>
            <a:off x="1182688" y="2017713"/>
            <a:ext cx="7772400" cy="4114800"/>
          </a:xfrm>
        </p:spPr>
        <p:txBody>
          <a:bodyPr/>
          <a:lstStyle/>
          <a:p>
            <a:pPr lvl="0"/>
            <a:endParaRPr lang="es-AR" noProof="0" smtClean="0"/>
          </a:p>
        </p:txBody>
      </p:sp>
      <p:sp>
        <p:nvSpPr>
          <p:cNvPr id="4" name="Rectangle 11"/>
          <p:cNvSpPr>
            <a:spLocks noGrp="1" noChangeArrowheads="1"/>
          </p:cNvSpPr>
          <p:nvPr>
            <p:ph type="dt" sz="half" idx="10"/>
          </p:nvPr>
        </p:nvSpPr>
        <p:spPr>
          <a:ln/>
        </p:spPr>
        <p:txBody>
          <a:bodyPr/>
          <a:lstStyle>
            <a:lvl1pPr>
              <a:defRPr/>
            </a:lvl1pPr>
          </a:lstStyle>
          <a:p>
            <a:pPr>
              <a:defRPr/>
            </a:pPr>
            <a:endParaRPr lang="es-ES"/>
          </a:p>
        </p:txBody>
      </p:sp>
      <p:sp>
        <p:nvSpPr>
          <p:cNvPr id="5" name="Rectangle 12"/>
          <p:cNvSpPr>
            <a:spLocks noGrp="1" noChangeArrowheads="1"/>
          </p:cNvSpPr>
          <p:nvPr>
            <p:ph type="ftr" sz="quarter" idx="11"/>
          </p:nvPr>
        </p:nvSpPr>
        <p:spPr>
          <a:ln/>
        </p:spPr>
        <p:txBody>
          <a:bodyPr/>
          <a:lstStyle>
            <a:lvl1pPr>
              <a:defRPr/>
            </a:lvl1pPr>
          </a:lstStyle>
          <a:p>
            <a:pPr>
              <a:defRPr/>
            </a:pPr>
            <a:r>
              <a:rPr lang="es-ES"/>
              <a:t>Paola Delbosco</a:t>
            </a:r>
          </a:p>
        </p:txBody>
      </p:sp>
      <p:sp>
        <p:nvSpPr>
          <p:cNvPr id="6" name="Rectangle 13"/>
          <p:cNvSpPr>
            <a:spLocks noGrp="1" noChangeArrowheads="1"/>
          </p:cNvSpPr>
          <p:nvPr>
            <p:ph type="sldNum" sz="quarter" idx="12"/>
          </p:nvPr>
        </p:nvSpPr>
        <p:spPr>
          <a:ln/>
        </p:spPr>
        <p:txBody>
          <a:bodyPr/>
          <a:lstStyle>
            <a:lvl1pPr>
              <a:defRPr/>
            </a:lvl1pPr>
          </a:lstStyle>
          <a:p>
            <a:pPr>
              <a:defRPr/>
            </a:pPr>
            <a:fld id="{30D03BBA-53ED-4B53-9D45-1CF785489A55}" type="slidenum">
              <a:rPr lang="es-ES"/>
              <a:pPr>
                <a:defRPr/>
              </a:pPr>
              <a:t>‹Nº›</a:t>
            </a:fld>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910933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Diapositiva de título">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2098299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Diapositiva de título">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9109330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Diapositiva de título">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2098299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Diapositiva de título">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3312537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7458E554-70F4-4D28-918C-00F5B5A3846E}" type="datetime1">
              <a:rPr lang="es-AR" smtClean="0"/>
              <a:pPr/>
              <a:t>18/04/2015</a:t>
            </a:fld>
            <a:endParaRPr lang="es-AR"/>
          </a:p>
        </p:txBody>
      </p:sp>
      <p:sp>
        <p:nvSpPr>
          <p:cNvPr id="5" name="4 Marcador de pie de página"/>
          <p:cNvSpPr>
            <a:spLocks noGrp="1"/>
          </p:cNvSpPr>
          <p:nvPr>
            <p:ph type="ftr" sz="quarter" idx="11"/>
          </p:nvPr>
        </p:nvSpPr>
        <p:spPr/>
        <p:txBody>
          <a:bodyPr/>
          <a:lstStyle/>
          <a:p>
            <a:r>
              <a:rPr lang="es-AR" smtClean="0"/>
              <a:t>Paola Delbosco</a:t>
            </a:r>
            <a:endParaRPr lang="es-AR"/>
          </a:p>
        </p:txBody>
      </p:sp>
      <p:sp>
        <p:nvSpPr>
          <p:cNvPr id="6" name="5 Marcador de número de diapositiva"/>
          <p:cNvSpPr>
            <a:spLocks noGrp="1"/>
          </p:cNvSpPr>
          <p:nvPr>
            <p:ph type="sldNum" sz="quarter" idx="12"/>
          </p:nvPr>
        </p:nvSpPr>
        <p:spPr/>
        <p:txBody>
          <a:bodyPr/>
          <a:lstStyle/>
          <a:p>
            <a:fld id="{FF7B57B3-F156-481F-A47B-49107894F945}" type="slidenum">
              <a:rPr lang="es-AR" smtClean="0"/>
              <a:pPr/>
              <a:t>‹Nº›</a:t>
            </a:fld>
            <a:endParaRPr lang="es-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123A7FFE-24A7-44D2-BF89-7C4BF7927479}" type="datetime1">
              <a:rPr lang="es-AR" smtClean="0"/>
              <a:pPr/>
              <a:t>18/04/2015</a:t>
            </a:fld>
            <a:endParaRPr lang="es-AR"/>
          </a:p>
        </p:txBody>
      </p:sp>
      <p:sp>
        <p:nvSpPr>
          <p:cNvPr id="5" name="4 Marcador de pie de página"/>
          <p:cNvSpPr>
            <a:spLocks noGrp="1"/>
          </p:cNvSpPr>
          <p:nvPr>
            <p:ph type="ftr" sz="quarter" idx="11"/>
          </p:nvPr>
        </p:nvSpPr>
        <p:spPr/>
        <p:txBody>
          <a:bodyPr/>
          <a:lstStyle/>
          <a:p>
            <a:r>
              <a:rPr lang="es-AR" smtClean="0"/>
              <a:t>Paola Delbosco</a:t>
            </a:r>
            <a:endParaRPr lang="es-AR"/>
          </a:p>
        </p:txBody>
      </p:sp>
      <p:sp>
        <p:nvSpPr>
          <p:cNvPr id="6" name="5 Marcador de número de diapositiva"/>
          <p:cNvSpPr>
            <a:spLocks noGrp="1"/>
          </p:cNvSpPr>
          <p:nvPr>
            <p:ph type="sldNum" sz="quarter" idx="12"/>
          </p:nvPr>
        </p:nvSpPr>
        <p:spPr/>
        <p:txBody>
          <a:bodyPr/>
          <a:lstStyle/>
          <a:p>
            <a:fld id="{FF7B57B3-F156-481F-A47B-49107894F945}" type="slidenum">
              <a:rPr lang="es-AR" smtClean="0"/>
              <a:pPr/>
              <a:t>‹Nº›</a:t>
            </a:fld>
            <a:endParaRPr lang="es-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586BCCC8-253B-47B0-8117-3FFD39B81B91}" type="datetime1">
              <a:rPr lang="es-AR" smtClean="0"/>
              <a:pPr/>
              <a:t>18/04/2015</a:t>
            </a:fld>
            <a:endParaRPr lang="es-AR"/>
          </a:p>
        </p:txBody>
      </p:sp>
      <p:sp>
        <p:nvSpPr>
          <p:cNvPr id="6" name="5 Marcador de pie de página"/>
          <p:cNvSpPr>
            <a:spLocks noGrp="1"/>
          </p:cNvSpPr>
          <p:nvPr>
            <p:ph type="ftr" sz="quarter" idx="11"/>
          </p:nvPr>
        </p:nvSpPr>
        <p:spPr/>
        <p:txBody>
          <a:bodyPr/>
          <a:lstStyle/>
          <a:p>
            <a:r>
              <a:rPr lang="es-AR" smtClean="0"/>
              <a:t>Paola Delbosco</a:t>
            </a:r>
            <a:endParaRPr lang="es-AR"/>
          </a:p>
        </p:txBody>
      </p:sp>
      <p:sp>
        <p:nvSpPr>
          <p:cNvPr id="7" name="6 Marcador de número de diapositiva"/>
          <p:cNvSpPr>
            <a:spLocks noGrp="1"/>
          </p:cNvSpPr>
          <p:nvPr>
            <p:ph type="sldNum" sz="quarter" idx="12"/>
          </p:nvPr>
        </p:nvSpPr>
        <p:spPr/>
        <p:txBody>
          <a:bodyPr/>
          <a:lstStyle/>
          <a:p>
            <a:fld id="{FF7B57B3-F156-481F-A47B-49107894F945}" type="slidenum">
              <a:rPr lang="es-AR" smtClean="0"/>
              <a:pPr/>
              <a:t>‹Nº›</a:t>
            </a:fld>
            <a:endParaRPr lang="es-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tIns="45720" anchor="b"/>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fld id="{BFF370AD-95B4-4D67-81C4-A79C2D629A1C}" type="datetime1">
              <a:rPr lang="es-AR" smtClean="0"/>
              <a:pPr/>
              <a:t>18/04/2015</a:t>
            </a:fld>
            <a:endParaRPr lang="es-AR"/>
          </a:p>
        </p:txBody>
      </p:sp>
      <p:sp>
        <p:nvSpPr>
          <p:cNvPr id="8" name="7 Marcador de pie de página"/>
          <p:cNvSpPr>
            <a:spLocks noGrp="1"/>
          </p:cNvSpPr>
          <p:nvPr>
            <p:ph type="ftr" sz="quarter" idx="11"/>
          </p:nvPr>
        </p:nvSpPr>
        <p:spPr/>
        <p:txBody>
          <a:bodyPr/>
          <a:lstStyle/>
          <a:p>
            <a:r>
              <a:rPr lang="es-AR" smtClean="0"/>
              <a:t>Paola Delbosco</a:t>
            </a:r>
            <a:endParaRPr lang="es-AR"/>
          </a:p>
        </p:txBody>
      </p:sp>
      <p:sp>
        <p:nvSpPr>
          <p:cNvPr id="9" name="8 Marcador de número de diapositiva"/>
          <p:cNvSpPr>
            <a:spLocks noGrp="1"/>
          </p:cNvSpPr>
          <p:nvPr>
            <p:ph type="sldNum" sz="quarter" idx="12"/>
          </p:nvPr>
        </p:nvSpPr>
        <p:spPr/>
        <p:txBody>
          <a:bodyPr/>
          <a:lstStyle/>
          <a:p>
            <a:fld id="{FF7B57B3-F156-481F-A47B-49107894F945}" type="slidenum">
              <a:rPr lang="es-AR" smtClean="0"/>
              <a:pPr/>
              <a:t>‹Nº›</a:t>
            </a:fld>
            <a:endParaRPr lang="es-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FD6C7931-6C8B-4220-8C51-5AB4283816CA}" type="datetime1">
              <a:rPr lang="es-AR" smtClean="0"/>
              <a:pPr/>
              <a:t>18/04/2015</a:t>
            </a:fld>
            <a:endParaRPr lang="es-AR"/>
          </a:p>
        </p:txBody>
      </p:sp>
      <p:sp>
        <p:nvSpPr>
          <p:cNvPr id="4" name="3 Marcador de pie de página"/>
          <p:cNvSpPr>
            <a:spLocks noGrp="1"/>
          </p:cNvSpPr>
          <p:nvPr>
            <p:ph type="ftr" sz="quarter" idx="11"/>
          </p:nvPr>
        </p:nvSpPr>
        <p:spPr/>
        <p:txBody>
          <a:bodyPr/>
          <a:lstStyle/>
          <a:p>
            <a:r>
              <a:rPr lang="es-AR" smtClean="0"/>
              <a:t>Paola Delbosco</a:t>
            </a:r>
            <a:endParaRPr lang="es-AR"/>
          </a:p>
        </p:txBody>
      </p:sp>
      <p:sp>
        <p:nvSpPr>
          <p:cNvPr id="5" name="4 Marcador de número de diapositiva"/>
          <p:cNvSpPr>
            <a:spLocks noGrp="1"/>
          </p:cNvSpPr>
          <p:nvPr>
            <p:ph type="sldNum" sz="quarter" idx="12"/>
          </p:nvPr>
        </p:nvSpPr>
        <p:spPr/>
        <p:txBody>
          <a:bodyPr/>
          <a:lstStyle/>
          <a:p>
            <a:fld id="{FF7B57B3-F156-481F-A47B-49107894F945}" type="slidenum">
              <a:rPr lang="es-AR" smtClean="0"/>
              <a:pPr/>
              <a:t>‹Nº›</a:t>
            </a:fld>
            <a:endParaRPr lang="es-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16B0DA7F-C798-447F-8CD7-8F5B6489FE10}" type="datetime1">
              <a:rPr lang="es-AR" smtClean="0"/>
              <a:pPr/>
              <a:t>18/04/2015</a:t>
            </a:fld>
            <a:endParaRPr lang="es-AR"/>
          </a:p>
        </p:txBody>
      </p:sp>
      <p:sp>
        <p:nvSpPr>
          <p:cNvPr id="3" name="2 Marcador de pie de página"/>
          <p:cNvSpPr>
            <a:spLocks noGrp="1"/>
          </p:cNvSpPr>
          <p:nvPr>
            <p:ph type="ftr" sz="quarter" idx="11"/>
          </p:nvPr>
        </p:nvSpPr>
        <p:spPr/>
        <p:txBody>
          <a:bodyPr/>
          <a:lstStyle/>
          <a:p>
            <a:r>
              <a:rPr lang="es-AR" smtClean="0"/>
              <a:t>Paola Delbosco</a:t>
            </a:r>
            <a:endParaRPr lang="es-AR"/>
          </a:p>
        </p:txBody>
      </p:sp>
      <p:sp>
        <p:nvSpPr>
          <p:cNvPr id="4" name="3 Marcador de número de diapositiva"/>
          <p:cNvSpPr>
            <a:spLocks noGrp="1"/>
          </p:cNvSpPr>
          <p:nvPr>
            <p:ph type="sldNum" sz="quarter" idx="12"/>
          </p:nvPr>
        </p:nvSpPr>
        <p:spPr/>
        <p:txBody>
          <a:bodyPr/>
          <a:lstStyle/>
          <a:p>
            <a:fld id="{FF7B57B3-F156-481F-A47B-49107894F945}" type="slidenum">
              <a:rPr lang="es-AR" smtClean="0"/>
              <a:pPr/>
              <a:t>‹Nº›</a:t>
            </a:fld>
            <a:endParaRPr lang="es-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23A5FE8C-B293-455D-9F48-B2C18A2C73A3}" type="datetime1">
              <a:rPr lang="es-AR" smtClean="0"/>
              <a:pPr/>
              <a:t>18/04/2015</a:t>
            </a:fld>
            <a:endParaRPr lang="es-AR"/>
          </a:p>
        </p:txBody>
      </p:sp>
      <p:sp>
        <p:nvSpPr>
          <p:cNvPr id="6" name="5 Marcador de pie de página"/>
          <p:cNvSpPr>
            <a:spLocks noGrp="1"/>
          </p:cNvSpPr>
          <p:nvPr>
            <p:ph type="ftr" sz="quarter" idx="11"/>
          </p:nvPr>
        </p:nvSpPr>
        <p:spPr/>
        <p:txBody>
          <a:bodyPr/>
          <a:lstStyle/>
          <a:p>
            <a:r>
              <a:rPr lang="es-AR" smtClean="0"/>
              <a:t>Paola Delbosco</a:t>
            </a:r>
            <a:endParaRPr lang="es-AR"/>
          </a:p>
        </p:txBody>
      </p:sp>
      <p:sp>
        <p:nvSpPr>
          <p:cNvPr id="7" name="6 Marcador de número de diapositiva"/>
          <p:cNvSpPr>
            <a:spLocks noGrp="1"/>
          </p:cNvSpPr>
          <p:nvPr>
            <p:ph type="sldNum" sz="quarter" idx="12"/>
          </p:nvPr>
        </p:nvSpPr>
        <p:spPr/>
        <p:txBody>
          <a:bodyPr/>
          <a:lstStyle/>
          <a:p>
            <a:fld id="{FF7B57B3-F156-481F-A47B-49107894F945}" type="slidenum">
              <a:rPr lang="es-AR" smtClean="0"/>
              <a:pPr/>
              <a:t>‹Nº›</a:t>
            </a:fld>
            <a:endParaRPr lang="es-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Recortar y redondear rectángulo de esquina sencilla"/>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Triángulo rectángulo"/>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Título"/>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93FAD785-E4A9-43E2-8D8C-D8D99BC8CEEC}" type="datetime1">
              <a:rPr lang="es-AR" smtClean="0"/>
              <a:pPr/>
              <a:t>18/04/2015</a:t>
            </a:fld>
            <a:endParaRPr lang="es-AR"/>
          </a:p>
        </p:txBody>
      </p:sp>
      <p:sp>
        <p:nvSpPr>
          <p:cNvPr id="6" name="5 Marcador de pie de página"/>
          <p:cNvSpPr>
            <a:spLocks noGrp="1"/>
          </p:cNvSpPr>
          <p:nvPr>
            <p:ph type="ftr" sz="quarter" idx="11"/>
          </p:nvPr>
        </p:nvSpPr>
        <p:spPr/>
        <p:txBody>
          <a:bodyPr/>
          <a:lstStyle/>
          <a:p>
            <a:r>
              <a:rPr lang="es-AR" smtClean="0"/>
              <a:t>Paola Delbosco</a:t>
            </a:r>
            <a:endParaRPr lang="es-AR"/>
          </a:p>
        </p:txBody>
      </p:sp>
      <p:sp>
        <p:nvSpPr>
          <p:cNvPr id="7" name="6 Marcador de número de diapositiva"/>
          <p:cNvSpPr>
            <a:spLocks noGrp="1"/>
          </p:cNvSpPr>
          <p:nvPr>
            <p:ph type="sldNum" sz="quarter" idx="12"/>
          </p:nvPr>
        </p:nvSpPr>
        <p:spPr>
          <a:xfrm>
            <a:off x="8077200" y="6356350"/>
            <a:ext cx="609600" cy="365125"/>
          </a:xfrm>
        </p:spPr>
        <p:txBody>
          <a:bodyPr/>
          <a:lstStyle/>
          <a:p>
            <a:fld id="{FF7B57B3-F156-481F-A47B-49107894F945}" type="slidenum">
              <a:rPr lang="es-AR" smtClean="0"/>
              <a:pPr/>
              <a:t>‹Nº›</a:t>
            </a:fld>
            <a:endParaRPr lang="es-AR"/>
          </a:p>
        </p:txBody>
      </p:sp>
      <p:sp>
        <p:nvSpPr>
          <p:cNvPr id="3" name="2 Marcador de posición de imagen"/>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s-ES" smtClean="0"/>
              <a:t>Haga clic en el icono para agregar una imagen</a:t>
            </a:r>
            <a:endParaRPr kumimoji="0" lang="en-US" dirty="0"/>
          </a:p>
        </p:txBody>
      </p:sp>
      <p:sp>
        <p:nvSpPr>
          <p:cNvPr id="10" name="9 Forma libre"/>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Forma libre"/>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Forma libre"/>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Forma libre"/>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Marcador de título"/>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4C07D38-9D74-47D9-A7E2-D760B59AC8DD}" type="datetime1">
              <a:rPr lang="es-AR" smtClean="0"/>
              <a:pPr/>
              <a:t>18/04/2015</a:t>
            </a:fld>
            <a:endParaRPr lang="es-AR"/>
          </a:p>
        </p:txBody>
      </p:sp>
      <p:sp>
        <p:nvSpPr>
          <p:cNvPr id="22" name="21 Marcador de pie de página"/>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r>
              <a:rPr lang="es-AR" smtClean="0"/>
              <a:t>Paola Delbosco</a:t>
            </a:r>
            <a:endParaRPr lang="es-AR"/>
          </a:p>
        </p:txBody>
      </p:sp>
      <p:sp>
        <p:nvSpPr>
          <p:cNvPr id="18" name="17 Marcador de número de diapositiva"/>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F7B57B3-F156-481F-A47B-49107894F945}" type="slidenum">
              <a:rPr lang="es-AR" smtClean="0"/>
              <a:pPr/>
              <a:t>‹Nº›</a:t>
            </a:fld>
            <a:endParaRPr lang="es-AR"/>
          </a:p>
        </p:txBody>
      </p:sp>
      <p:grpSp>
        <p:nvGrpSpPr>
          <p:cNvPr id="2" name="1 Grupo"/>
          <p:cNvGrpSpPr/>
          <p:nvPr/>
        </p:nvGrpSpPr>
        <p:grpSpPr>
          <a:xfrm>
            <a:off x="-19017" y="202408"/>
            <a:ext cx="9180548" cy="649224"/>
            <a:chOff x="-19045" y="216550"/>
            <a:chExt cx="9180548" cy="649224"/>
          </a:xfrm>
        </p:grpSpPr>
        <p:sp>
          <p:nvSpPr>
            <p:cNvPr id="12" name="11 Forma libre"/>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Forma libre"/>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hf hd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7.xml"/><Relationship Id="rId4" Type="http://schemas.openxmlformats.org/officeDocument/2006/relationships/chart" Target="../charts/chart3.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chart" Target="../charts/chart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5.jpeg"/><Relationship Id="rId1" Type="http://schemas.openxmlformats.org/officeDocument/2006/relationships/slideLayout" Target="../slideLayouts/slideLayout15.xml"/><Relationship Id="rId5" Type="http://schemas.openxmlformats.org/officeDocument/2006/relationships/chart" Target="../charts/chart7.xml"/><Relationship Id="rId4" Type="http://schemas.openxmlformats.org/officeDocument/2006/relationships/chart" Target="../charts/char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chart" Target="../charts/chart8.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16.xml"/><Relationship Id="rId4" Type="http://schemas.openxmlformats.org/officeDocument/2006/relationships/image" Target="../media/image5.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1628801"/>
            <a:ext cx="7772400" cy="3600400"/>
          </a:xfrm>
        </p:spPr>
        <p:txBody>
          <a:bodyPr>
            <a:normAutofit/>
          </a:bodyPr>
          <a:lstStyle/>
          <a:p>
            <a:r>
              <a:rPr lang="es-AR" dirty="0" smtClean="0"/>
              <a:t>CÓMO REDESCUBRIR PARA ESTE TIEMPO EL SENTIDO Y EL VALOR DE LA FAMILIA</a:t>
            </a:r>
            <a:endParaRPr lang="es-AR" dirty="0"/>
          </a:p>
        </p:txBody>
      </p:sp>
      <p:sp>
        <p:nvSpPr>
          <p:cNvPr id="3" name="2 Subtítulo"/>
          <p:cNvSpPr>
            <a:spLocks noGrp="1"/>
          </p:cNvSpPr>
          <p:nvPr>
            <p:ph type="subTitle" idx="1"/>
          </p:nvPr>
        </p:nvSpPr>
        <p:spPr/>
        <p:txBody>
          <a:bodyPr/>
          <a:lstStyle/>
          <a:p>
            <a:endParaRPr lang="es-AR"/>
          </a:p>
        </p:txBody>
      </p:sp>
      <p:sp>
        <p:nvSpPr>
          <p:cNvPr id="5" name="4 Marcador de pie de página"/>
          <p:cNvSpPr>
            <a:spLocks noGrp="1"/>
          </p:cNvSpPr>
          <p:nvPr>
            <p:ph type="ftr" sz="quarter" idx="11"/>
          </p:nvPr>
        </p:nvSpPr>
        <p:spPr/>
        <p:txBody>
          <a:bodyPr/>
          <a:lstStyle/>
          <a:p>
            <a:r>
              <a:rPr lang="es-AR" smtClean="0"/>
              <a:t>Paola Delbosco</a:t>
            </a:r>
            <a:endParaRPr lang="es-AR"/>
          </a:p>
        </p:txBody>
      </p:sp>
      <p:sp>
        <p:nvSpPr>
          <p:cNvPr id="4" name="3 Marcador de número de diapositiva"/>
          <p:cNvSpPr>
            <a:spLocks noGrp="1"/>
          </p:cNvSpPr>
          <p:nvPr>
            <p:ph type="sldNum" sz="quarter" idx="12"/>
          </p:nvPr>
        </p:nvSpPr>
        <p:spPr/>
        <p:txBody>
          <a:bodyPr/>
          <a:lstStyle/>
          <a:p>
            <a:fld id="{FF7B57B3-F156-481F-A47B-49107894F945}" type="slidenum">
              <a:rPr lang="es-AR" smtClean="0"/>
              <a:pPr/>
              <a:t>1</a:t>
            </a:fld>
            <a:endParaRPr lang="es-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1 Título"/>
          <p:cNvSpPr>
            <a:spLocks noGrp="1"/>
          </p:cNvSpPr>
          <p:nvPr>
            <p:ph type="title"/>
          </p:nvPr>
        </p:nvSpPr>
        <p:spPr/>
        <p:txBody>
          <a:bodyPr>
            <a:normAutofit fontScale="90000"/>
          </a:bodyPr>
          <a:lstStyle/>
          <a:p>
            <a:r>
              <a:rPr lang="en-US" smtClean="0"/>
              <a:t>             Parejas </a:t>
            </a:r>
            <a:br>
              <a:rPr lang="en-US" smtClean="0"/>
            </a:br>
            <a:r>
              <a:rPr lang="en-US" smtClean="0"/>
              <a:t>      en la Argentina</a:t>
            </a:r>
            <a:endParaRPr lang="es-AR" smtClean="0"/>
          </a:p>
        </p:txBody>
      </p:sp>
      <p:sp>
        <p:nvSpPr>
          <p:cNvPr id="17411" name="2 Marcador de contenido"/>
          <p:cNvSpPr>
            <a:spLocks noGrp="1"/>
          </p:cNvSpPr>
          <p:nvPr>
            <p:ph idx="1"/>
          </p:nvPr>
        </p:nvSpPr>
        <p:spPr>
          <a:xfrm>
            <a:off x="323528" y="620688"/>
            <a:ext cx="8564885" cy="5843612"/>
          </a:xfrm>
        </p:spPr>
        <p:txBody>
          <a:bodyPr/>
          <a:lstStyle/>
          <a:p>
            <a:endParaRPr lang="en-US" dirty="0" smtClean="0"/>
          </a:p>
          <a:p>
            <a:endParaRPr lang="en-US" dirty="0" smtClean="0"/>
          </a:p>
          <a:p>
            <a:endParaRPr lang="en-US" dirty="0" smtClean="0"/>
          </a:p>
          <a:p>
            <a:endParaRPr lang="en-US" dirty="0" smtClean="0"/>
          </a:p>
          <a:p>
            <a:r>
              <a:rPr lang="en-US" dirty="0" smtClean="0"/>
              <a:t>De un total de 7.304.489 de </a:t>
            </a:r>
            <a:r>
              <a:rPr lang="en-US" dirty="0" err="1" smtClean="0"/>
              <a:t>parejas</a:t>
            </a:r>
            <a:r>
              <a:rPr lang="en-US" dirty="0" smtClean="0"/>
              <a:t> </a:t>
            </a:r>
            <a:r>
              <a:rPr lang="en-US" dirty="0" err="1" smtClean="0"/>
              <a:t>censadas</a:t>
            </a:r>
            <a:r>
              <a:rPr lang="en-US" dirty="0" smtClean="0"/>
              <a:t> en el </a:t>
            </a:r>
            <a:r>
              <a:rPr lang="en-US" dirty="0" err="1" smtClean="0"/>
              <a:t>país</a:t>
            </a:r>
            <a:r>
              <a:rPr lang="en-US" dirty="0" smtClean="0"/>
              <a:t> 24.228 son del </a:t>
            </a:r>
            <a:r>
              <a:rPr lang="en-US" dirty="0" err="1" smtClean="0"/>
              <a:t>mismo</a:t>
            </a:r>
            <a:r>
              <a:rPr lang="en-US" dirty="0" smtClean="0"/>
              <a:t> </a:t>
            </a:r>
            <a:r>
              <a:rPr lang="en-US" dirty="0" err="1" smtClean="0"/>
              <a:t>sexo</a:t>
            </a:r>
            <a:r>
              <a:rPr lang="en-US" dirty="0" smtClean="0"/>
              <a:t>, lo </a:t>
            </a:r>
            <a:r>
              <a:rPr lang="en-US" dirty="0" err="1" smtClean="0"/>
              <a:t>que</a:t>
            </a:r>
            <a:r>
              <a:rPr lang="en-US" dirty="0" smtClean="0"/>
              <a:t> </a:t>
            </a:r>
            <a:r>
              <a:rPr lang="en-US" dirty="0" err="1" smtClean="0"/>
              <a:t>representa</a:t>
            </a:r>
            <a:r>
              <a:rPr lang="en-US" dirty="0" smtClean="0"/>
              <a:t> el 0,33% del total.</a:t>
            </a:r>
          </a:p>
          <a:p>
            <a:r>
              <a:rPr lang="en-US" dirty="0" smtClean="0"/>
              <a:t>El 40% de </a:t>
            </a:r>
            <a:r>
              <a:rPr lang="en-US" dirty="0" err="1" smtClean="0"/>
              <a:t>las</a:t>
            </a:r>
            <a:r>
              <a:rPr lang="en-US" dirty="0" smtClean="0"/>
              <a:t> </a:t>
            </a:r>
            <a:r>
              <a:rPr lang="en-US" dirty="0" err="1" smtClean="0"/>
              <a:t>pms</a:t>
            </a:r>
            <a:r>
              <a:rPr lang="en-US" dirty="0" smtClean="0"/>
              <a:t> </a:t>
            </a:r>
            <a:r>
              <a:rPr lang="en-US" dirty="0" err="1" smtClean="0"/>
              <a:t>residen</a:t>
            </a:r>
            <a:r>
              <a:rPr lang="en-US" dirty="0" smtClean="0"/>
              <a:t> en la prov. De </a:t>
            </a:r>
            <a:r>
              <a:rPr lang="en-US" dirty="0" err="1" smtClean="0"/>
              <a:t>BsAs</a:t>
            </a:r>
            <a:r>
              <a:rPr lang="en-US" dirty="0" smtClean="0"/>
              <a:t>.</a:t>
            </a:r>
          </a:p>
          <a:p>
            <a:r>
              <a:rPr lang="en-US" dirty="0" smtClean="0"/>
              <a:t>El 53,8% </a:t>
            </a:r>
            <a:r>
              <a:rPr lang="en-US" dirty="0" err="1" smtClean="0"/>
              <a:t>están</a:t>
            </a:r>
            <a:r>
              <a:rPr lang="en-US" dirty="0" smtClean="0"/>
              <a:t> </a:t>
            </a:r>
            <a:r>
              <a:rPr lang="en-US" dirty="0" err="1" smtClean="0"/>
              <a:t>constituidas</a:t>
            </a:r>
            <a:r>
              <a:rPr lang="en-US" dirty="0" smtClean="0"/>
              <a:t> </a:t>
            </a:r>
            <a:r>
              <a:rPr lang="en-US" dirty="0" err="1" smtClean="0"/>
              <a:t>por</a:t>
            </a:r>
            <a:r>
              <a:rPr lang="en-US" dirty="0" smtClean="0"/>
              <a:t> </a:t>
            </a:r>
            <a:r>
              <a:rPr lang="en-US" dirty="0" err="1" smtClean="0"/>
              <a:t>mujeres</a:t>
            </a:r>
            <a:r>
              <a:rPr lang="en-US" dirty="0" smtClean="0"/>
              <a:t> y el 47,2% </a:t>
            </a:r>
            <a:r>
              <a:rPr lang="en-US" dirty="0" err="1" smtClean="0"/>
              <a:t>por</a:t>
            </a:r>
            <a:r>
              <a:rPr lang="en-US" dirty="0" smtClean="0"/>
              <a:t> </a:t>
            </a:r>
            <a:r>
              <a:rPr lang="en-US" dirty="0" err="1" smtClean="0"/>
              <a:t>varones</a:t>
            </a:r>
            <a:r>
              <a:rPr lang="en-US" dirty="0" smtClean="0"/>
              <a:t>.</a:t>
            </a:r>
          </a:p>
          <a:p>
            <a:pPr>
              <a:buFont typeface="Wingdings" pitchFamily="2" charset="2"/>
              <a:buNone/>
            </a:pPr>
            <a:endParaRPr lang="en-US" dirty="0" smtClean="0"/>
          </a:p>
          <a:p>
            <a:endParaRPr lang="es-AR" dirty="0" smtClean="0"/>
          </a:p>
        </p:txBody>
      </p:sp>
      <p:sp>
        <p:nvSpPr>
          <p:cNvPr id="17412" name="3 Marcador de pie de página"/>
          <p:cNvSpPr>
            <a:spLocks noGrp="1"/>
          </p:cNvSpPr>
          <p:nvPr>
            <p:ph type="ftr" sz="quarter" idx="11"/>
          </p:nvPr>
        </p:nvSpPr>
        <p:spPr>
          <a:noFill/>
        </p:spPr>
        <p:txBody>
          <a:bodyPr/>
          <a:lstStyle/>
          <a:p>
            <a:r>
              <a:rPr lang="es-ES" smtClean="0"/>
              <a:t>Paola Delbosco</a:t>
            </a:r>
          </a:p>
        </p:txBody>
      </p:sp>
      <p:sp>
        <p:nvSpPr>
          <p:cNvPr id="17413" name="4 Marcador de número de diapositiva"/>
          <p:cNvSpPr>
            <a:spLocks noGrp="1"/>
          </p:cNvSpPr>
          <p:nvPr>
            <p:ph type="sldNum" sz="quarter" idx="12"/>
          </p:nvPr>
        </p:nvSpPr>
        <p:spPr>
          <a:noFill/>
        </p:spPr>
        <p:txBody>
          <a:bodyPr/>
          <a:lstStyle/>
          <a:p>
            <a:fld id="{33F76103-2A31-46F6-A6DE-14F958DBDE1F}" type="slidenum">
              <a:rPr lang="es-ES" smtClean="0"/>
              <a:pPr/>
              <a:t>10</a:t>
            </a:fld>
            <a:endParaRPr lang="es-ES"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3"/>
          <p:cNvSpPr txBox="1">
            <a:spLocks noChangeArrowheads="1"/>
          </p:cNvSpPr>
          <p:nvPr/>
        </p:nvSpPr>
        <p:spPr bwMode="auto">
          <a:xfrm>
            <a:off x="1235307" y="6274740"/>
            <a:ext cx="5663105" cy="558380"/>
          </a:xfrm>
          <a:prstGeom prst="rect">
            <a:avLst/>
          </a:prstGeom>
          <a:noFill/>
          <a:ln w="9525">
            <a:noFill/>
            <a:miter lim="800000"/>
            <a:headEnd/>
            <a:tailEnd/>
          </a:ln>
        </p:spPr>
        <p:txBody>
          <a:bodyPr wrap="square" lIns="95778" tIns="47890" rIns="95778" bIns="47890">
            <a:spAutoFit/>
          </a:bodyPr>
          <a:lstStyle/>
          <a:p>
            <a:pPr defTabSz="957263" eaLnBrk="0" hangingPunct="0"/>
            <a:r>
              <a:rPr lang="es-ES" sz="1000" b="1" dirty="0">
                <a:ea typeface="ＭＳ Ｐゴシック" pitchFamily="-108" charset="-128"/>
              </a:rPr>
              <a:t>Fuente: </a:t>
            </a:r>
            <a:r>
              <a:rPr lang="es-ES" sz="1000" b="1" dirty="0" err="1">
                <a:ea typeface="ＭＳ Ｐゴシック" pitchFamily="-108" charset="-128"/>
              </a:rPr>
              <a:t>Voices</a:t>
            </a:r>
            <a:r>
              <a:rPr lang="es-ES" sz="1000" b="1" dirty="0">
                <a:ea typeface="ＭＳ Ｐゴシック" pitchFamily="-108" charset="-128"/>
              </a:rPr>
              <a:t>! / Universidad Austral - Instituto de Ciencias para la Familia. </a:t>
            </a:r>
          </a:p>
          <a:p>
            <a:pPr defTabSz="957263" eaLnBrk="0" hangingPunct="0"/>
            <a:r>
              <a:rPr lang="es-ES" sz="1000" b="1" dirty="0">
                <a:ea typeface="ＭＳ Ｐゴシック" pitchFamily="-108" charset="-128"/>
              </a:rPr>
              <a:t>Muestra Nacional. Entrevistas personales domiciliarias. 1000 casos. Enero 2015  </a:t>
            </a:r>
          </a:p>
        </p:txBody>
      </p:sp>
      <p:sp>
        <p:nvSpPr>
          <p:cNvPr id="7" name="6 CuadroTexto"/>
          <p:cNvSpPr txBox="1"/>
          <p:nvPr/>
        </p:nvSpPr>
        <p:spPr>
          <a:xfrm>
            <a:off x="875037" y="291073"/>
            <a:ext cx="7917271" cy="1354217"/>
          </a:xfrm>
          <a:prstGeom prst="rect">
            <a:avLst/>
          </a:prstGeom>
          <a:noFill/>
        </p:spPr>
        <p:txBody>
          <a:bodyPr wrap="square" rtlCol="0">
            <a:spAutoFit/>
          </a:bodyPr>
          <a:lstStyle/>
          <a:p>
            <a:r>
              <a:rPr lang="es-AR" sz="2000" dirty="0">
                <a:solidFill>
                  <a:prstClr val="black"/>
                </a:solidFill>
              </a:rPr>
              <a:t>Fuerte acuerdo con definición de matrimonio como un hombre y una mujer</a:t>
            </a:r>
          </a:p>
          <a:p>
            <a:r>
              <a:rPr lang="es-AR" sz="1400" dirty="0">
                <a:solidFill>
                  <a:prstClr val="white">
                    <a:lumMod val="50000"/>
                  </a:prstClr>
                </a:solidFill>
                <a:ea typeface="Verdana" pitchFamily="34" charset="0"/>
                <a:cs typeface="Arial" pitchFamily="34" charset="0"/>
              </a:rPr>
              <a:t>Ahora me gustaría que </a:t>
            </a:r>
            <a:r>
              <a:rPr lang="es-AR" sz="1400" dirty="0" err="1">
                <a:solidFill>
                  <a:prstClr val="white">
                    <a:lumMod val="50000"/>
                  </a:prstClr>
                </a:solidFill>
                <a:ea typeface="Verdana" pitchFamily="34" charset="0"/>
                <a:cs typeface="Arial" pitchFamily="34" charset="0"/>
              </a:rPr>
              <a:t>Ud</a:t>
            </a:r>
            <a:r>
              <a:rPr lang="es-AR" sz="1400" dirty="0">
                <a:solidFill>
                  <a:prstClr val="white">
                    <a:lumMod val="50000"/>
                  </a:prstClr>
                </a:solidFill>
                <a:ea typeface="Verdana" pitchFamily="34" charset="0"/>
                <a:cs typeface="Arial" pitchFamily="34" charset="0"/>
              </a:rPr>
              <a:t> me diga su grado de acuerdo o desacuerdo con las siguientes frases. Está usted fuertemente de acuerdo, algo de acuerdo, algo en desacuerdo o fuertemente en desacuerdo con las siguientes frases</a:t>
            </a:r>
            <a:endParaRPr lang="es-MX" sz="1400" dirty="0">
              <a:solidFill>
                <a:prstClr val="white">
                  <a:lumMod val="50000"/>
                </a:prstClr>
              </a:solidFill>
              <a:ea typeface="Verdana" pitchFamily="34" charset="0"/>
              <a:cs typeface="Arial" pitchFamily="34" charset="0"/>
            </a:endParaRPr>
          </a:p>
        </p:txBody>
      </p:sp>
      <p:graphicFrame>
        <p:nvGraphicFramePr>
          <p:cNvPr id="5" name="4 Gráfico"/>
          <p:cNvGraphicFramePr/>
          <p:nvPr>
            <p:extLst>
              <p:ext uri="{D42A27DB-BD31-4B8C-83A1-F6EECF244321}">
                <p14:modId xmlns="" xmlns:p14="http://schemas.microsoft.com/office/powerpoint/2010/main" val="1548539614"/>
              </p:ext>
            </p:extLst>
          </p:nvPr>
        </p:nvGraphicFramePr>
        <p:xfrm>
          <a:off x="900845" y="1907600"/>
          <a:ext cx="5458970" cy="4176463"/>
        </p:xfrm>
        <a:graphic>
          <a:graphicData uri="http://schemas.openxmlformats.org/drawingml/2006/chart">
            <c:chart xmlns:c="http://schemas.openxmlformats.org/drawingml/2006/chart" xmlns:r="http://schemas.openxmlformats.org/officeDocument/2006/relationships" r:id="rId2"/>
          </a:graphicData>
        </a:graphic>
      </p:graphicFrame>
      <p:sp>
        <p:nvSpPr>
          <p:cNvPr id="8" name="7 CuadroTexto"/>
          <p:cNvSpPr txBox="1"/>
          <p:nvPr/>
        </p:nvSpPr>
        <p:spPr>
          <a:xfrm>
            <a:off x="6341192" y="1524345"/>
            <a:ext cx="2285414" cy="738664"/>
          </a:xfrm>
          <a:prstGeom prst="rect">
            <a:avLst/>
          </a:prstGeom>
          <a:solidFill>
            <a:schemeClr val="bg1">
              <a:lumMod val="95000"/>
            </a:schemeClr>
          </a:solidFill>
        </p:spPr>
        <p:txBody>
          <a:bodyPr wrap="square" rtlCol="0">
            <a:spAutoFit/>
          </a:bodyPr>
          <a:lstStyle/>
          <a:p>
            <a:r>
              <a:rPr lang="es-MX" sz="1400" dirty="0">
                <a:solidFill>
                  <a:prstClr val="white">
                    <a:lumMod val="50000"/>
                  </a:prstClr>
                </a:solidFill>
                <a:ea typeface="Verdana" pitchFamily="34" charset="0"/>
                <a:cs typeface="Arial" pitchFamily="34" charset="0"/>
              </a:rPr>
              <a:t>ACUERDO	          78%</a:t>
            </a:r>
          </a:p>
          <a:p>
            <a:endParaRPr lang="es-MX" sz="1400" dirty="0">
              <a:solidFill>
                <a:prstClr val="white">
                  <a:lumMod val="50000"/>
                </a:prstClr>
              </a:solidFill>
              <a:ea typeface="Verdana" pitchFamily="34" charset="0"/>
              <a:cs typeface="Arial" pitchFamily="34" charset="0"/>
            </a:endParaRPr>
          </a:p>
          <a:p>
            <a:r>
              <a:rPr lang="es-MX" sz="1400" dirty="0">
                <a:solidFill>
                  <a:prstClr val="white">
                    <a:lumMod val="50000"/>
                  </a:prstClr>
                </a:solidFill>
                <a:ea typeface="Verdana" pitchFamily="34" charset="0"/>
                <a:cs typeface="Arial" pitchFamily="34" charset="0"/>
              </a:rPr>
              <a:t>DESACUERDO   22%</a:t>
            </a:r>
          </a:p>
        </p:txBody>
      </p:sp>
      <p:graphicFrame>
        <p:nvGraphicFramePr>
          <p:cNvPr id="10" name="9 Gráfico"/>
          <p:cNvGraphicFramePr/>
          <p:nvPr>
            <p:extLst>
              <p:ext uri="{D42A27DB-BD31-4B8C-83A1-F6EECF244321}">
                <p14:modId xmlns="" xmlns:p14="http://schemas.microsoft.com/office/powerpoint/2010/main" val="266565462"/>
              </p:ext>
            </p:extLst>
          </p:nvPr>
        </p:nvGraphicFramePr>
        <p:xfrm>
          <a:off x="6340063" y="3094609"/>
          <a:ext cx="3661469" cy="1774553"/>
        </p:xfrm>
        <a:graphic>
          <a:graphicData uri="http://schemas.openxmlformats.org/drawingml/2006/chart">
            <c:chart xmlns:c="http://schemas.openxmlformats.org/drawingml/2006/chart" xmlns:r="http://schemas.openxmlformats.org/officeDocument/2006/relationships" r:id="rId3"/>
          </a:graphicData>
        </a:graphic>
      </p:graphicFrame>
      <p:sp>
        <p:nvSpPr>
          <p:cNvPr id="13" name="12 CuadroTexto"/>
          <p:cNvSpPr txBox="1"/>
          <p:nvPr/>
        </p:nvSpPr>
        <p:spPr>
          <a:xfrm>
            <a:off x="6371038" y="2481753"/>
            <a:ext cx="3564025" cy="307777"/>
          </a:xfrm>
          <a:prstGeom prst="rect">
            <a:avLst/>
          </a:prstGeom>
          <a:noFill/>
        </p:spPr>
        <p:txBody>
          <a:bodyPr wrap="square" rtlCol="0">
            <a:spAutoFit/>
          </a:bodyPr>
          <a:lstStyle/>
          <a:p>
            <a:r>
              <a:rPr lang="es-MX" sz="1400" dirty="0">
                <a:solidFill>
                  <a:prstClr val="white">
                    <a:lumMod val="50000"/>
                  </a:prstClr>
                </a:solidFill>
                <a:ea typeface="Verdana" pitchFamily="34" charset="0"/>
                <a:cs typeface="Arial" pitchFamily="34" charset="0"/>
              </a:rPr>
              <a:t>ACUERDO ULT 10 AÑOS</a:t>
            </a:r>
          </a:p>
        </p:txBody>
      </p:sp>
      <p:cxnSp>
        <p:nvCxnSpPr>
          <p:cNvPr id="14" name="13 Conector recto"/>
          <p:cNvCxnSpPr/>
          <p:nvPr/>
        </p:nvCxnSpPr>
        <p:spPr>
          <a:xfrm>
            <a:off x="6384073" y="2785244"/>
            <a:ext cx="2184524" cy="4284"/>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1" name="10 Tabla"/>
          <p:cNvGraphicFramePr>
            <a:graphicFrameLocks noGrp="1"/>
          </p:cNvGraphicFramePr>
          <p:nvPr>
            <p:extLst>
              <p:ext uri="{D42A27DB-BD31-4B8C-83A1-F6EECF244321}">
                <p14:modId xmlns="" xmlns:p14="http://schemas.microsoft.com/office/powerpoint/2010/main" val="3538419"/>
              </p:ext>
            </p:extLst>
          </p:nvPr>
        </p:nvGraphicFramePr>
        <p:xfrm>
          <a:off x="982679" y="1628800"/>
          <a:ext cx="5321750" cy="518160"/>
        </p:xfrm>
        <a:graphic>
          <a:graphicData uri="http://schemas.openxmlformats.org/drawingml/2006/table">
            <a:tbl>
              <a:tblPr firstRow="1" bandRow="1">
                <a:tableStyleId>{5C22544A-7EE6-4342-B048-85BDC9FD1C3A}</a:tableStyleId>
              </a:tblPr>
              <a:tblGrid>
                <a:gridCol w="5321750"/>
              </a:tblGrid>
              <a:tr h="1337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AR" sz="1400" b="1" kern="1200" dirty="0" smtClean="0">
                          <a:solidFill>
                            <a:schemeClr val="tx1">
                              <a:lumMod val="75000"/>
                              <a:lumOff val="25000"/>
                            </a:schemeClr>
                          </a:solidFill>
                          <a:latin typeface="+mn-lt"/>
                          <a:ea typeface="+mn-ea"/>
                          <a:cs typeface="+mn-cs"/>
                        </a:rPr>
                        <a:t>LA</a:t>
                      </a:r>
                      <a:r>
                        <a:rPr lang="es-AR" sz="1400" b="1" kern="1200" baseline="0" dirty="0" smtClean="0">
                          <a:solidFill>
                            <a:schemeClr val="tx1">
                              <a:lumMod val="75000"/>
                              <a:lumOff val="25000"/>
                            </a:schemeClr>
                          </a:solidFill>
                          <a:latin typeface="+mn-lt"/>
                          <a:ea typeface="+mn-ea"/>
                          <a:cs typeface="+mn-cs"/>
                        </a:rPr>
                        <a:t> </a:t>
                      </a:r>
                      <a:r>
                        <a:rPr lang="es-AR" sz="1400" b="1" kern="1200" dirty="0" smtClean="0">
                          <a:solidFill>
                            <a:schemeClr val="tx1">
                              <a:lumMod val="75000"/>
                              <a:lumOff val="25000"/>
                            </a:schemeClr>
                          </a:solidFill>
                          <a:latin typeface="+mn-lt"/>
                          <a:ea typeface="+mn-ea"/>
                          <a:cs typeface="+mn-cs"/>
                        </a:rPr>
                        <a:t>DEFINICIÓN DE MATRIMONIO ES UN HOMBRE Y UNA MUJER</a:t>
                      </a:r>
                    </a:p>
                  </a:txBody>
                  <a:tcPr marL="84406" marR="84406" anchor="b">
                    <a:lnL w="12700" cmpd="sng">
                      <a:noFill/>
                    </a:lnL>
                    <a:lnR w="12700" cmpd="sng">
                      <a:noFill/>
                    </a:lnR>
                    <a:lnT w="12700" cmpd="sng">
                      <a:noFill/>
                    </a:lnT>
                    <a:lnB w="2857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2" name="1 Gráfico"/>
          <p:cNvGraphicFramePr/>
          <p:nvPr>
            <p:extLst>
              <p:ext uri="{D42A27DB-BD31-4B8C-83A1-F6EECF244321}">
                <p14:modId xmlns="" xmlns:p14="http://schemas.microsoft.com/office/powerpoint/2010/main" val="4042562826"/>
              </p:ext>
            </p:extLst>
          </p:nvPr>
        </p:nvGraphicFramePr>
        <p:xfrm>
          <a:off x="4376969" y="5301208"/>
          <a:ext cx="3988135" cy="1489568"/>
        </p:xfrm>
        <a:graphic>
          <a:graphicData uri="http://schemas.openxmlformats.org/drawingml/2006/chart">
            <c:chart xmlns:c="http://schemas.openxmlformats.org/drawingml/2006/chart" xmlns:r="http://schemas.openxmlformats.org/officeDocument/2006/relationships" r:id="rId4"/>
          </a:graphicData>
        </a:graphic>
      </p:graphicFrame>
      <p:sp>
        <p:nvSpPr>
          <p:cNvPr id="15" name="14 Rectángulo"/>
          <p:cNvSpPr/>
          <p:nvPr/>
        </p:nvSpPr>
        <p:spPr>
          <a:xfrm>
            <a:off x="4439062" y="5085186"/>
            <a:ext cx="3855198" cy="172083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prstClr val="white"/>
              </a:solidFill>
            </a:endParaRPr>
          </a:p>
        </p:txBody>
      </p:sp>
      <p:sp>
        <p:nvSpPr>
          <p:cNvPr id="16" name="15 CuadroTexto"/>
          <p:cNvSpPr txBox="1"/>
          <p:nvPr/>
        </p:nvSpPr>
        <p:spPr>
          <a:xfrm>
            <a:off x="4439064" y="5137449"/>
            <a:ext cx="3564025" cy="307777"/>
          </a:xfrm>
          <a:prstGeom prst="rect">
            <a:avLst/>
          </a:prstGeom>
          <a:noFill/>
        </p:spPr>
        <p:txBody>
          <a:bodyPr wrap="square" rtlCol="0">
            <a:spAutoFit/>
          </a:bodyPr>
          <a:lstStyle/>
          <a:p>
            <a:r>
              <a:rPr lang="es-MX" sz="1400" dirty="0">
                <a:solidFill>
                  <a:prstClr val="white">
                    <a:lumMod val="50000"/>
                  </a:prstClr>
                </a:solidFill>
                <a:ea typeface="Verdana" pitchFamily="34" charset="0"/>
                <a:cs typeface="Arial" pitchFamily="34" charset="0"/>
              </a:rPr>
              <a:t>ACUERDO POR SEGMENTOS</a:t>
            </a:r>
          </a:p>
        </p:txBody>
      </p:sp>
      <p:sp>
        <p:nvSpPr>
          <p:cNvPr id="4" name="3 Rectángulo"/>
          <p:cNvSpPr/>
          <p:nvPr/>
        </p:nvSpPr>
        <p:spPr>
          <a:xfrm>
            <a:off x="6341559" y="2423955"/>
            <a:ext cx="2285046" cy="243134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prstClr val="white"/>
              </a:solidFill>
            </a:endParaRPr>
          </a:p>
        </p:txBody>
      </p:sp>
    </p:spTree>
    <p:extLst>
      <p:ext uri="{BB962C8B-B14F-4D97-AF65-F5344CB8AC3E}">
        <p14:creationId xmlns="" xmlns:p14="http://schemas.microsoft.com/office/powerpoint/2010/main" val="4173918007"/>
      </p:ext>
    </p:extLst>
  </p:cSld>
  <p:clrMapOvr>
    <a:masterClrMapping/>
  </p:clrMapOvr>
  <p:transition spd="slow">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5"/>
          <p:cNvSpPr>
            <a:spLocks noGrp="1" noChangeArrowheads="1"/>
          </p:cNvSpPr>
          <p:nvPr>
            <p:ph type="title"/>
          </p:nvPr>
        </p:nvSpPr>
        <p:spPr>
          <a:xfrm>
            <a:off x="395536" y="214313"/>
            <a:ext cx="8548439" cy="1774527"/>
          </a:xfrm>
        </p:spPr>
        <p:txBody>
          <a:bodyPr>
            <a:normAutofit/>
          </a:bodyPr>
          <a:lstStyle/>
          <a:p>
            <a:pPr eaLnBrk="1" hangingPunct="1"/>
            <a:r>
              <a:rPr lang="es-ES" sz="4000" i="1" dirty="0" smtClean="0"/>
              <a:t>“La principal causa de divorcio es el matrimonio.” (</a:t>
            </a:r>
            <a:r>
              <a:rPr lang="es-ES" sz="4000" i="1" dirty="0" err="1" smtClean="0"/>
              <a:t>Groucho</a:t>
            </a:r>
            <a:r>
              <a:rPr lang="es-ES" sz="4000" i="1" dirty="0" smtClean="0"/>
              <a:t> Marx)</a:t>
            </a:r>
          </a:p>
        </p:txBody>
      </p:sp>
      <p:graphicFrame>
        <p:nvGraphicFramePr>
          <p:cNvPr id="4098" name="Object 4"/>
          <p:cNvGraphicFramePr>
            <a:graphicFrameLocks noChangeAspect="1"/>
          </p:cNvGraphicFramePr>
          <p:nvPr>
            <p:ph type="chart" idx="1"/>
          </p:nvPr>
        </p:nvGraphicFramePr>
        <p:xfrm>
          <a:off x="1043608" y="1988840"/>
          <a:ext cx="6900242" cy="3851573"/>
        </p:xfrm>
        <a:graphic>
          <a:graphicData uri="http://schemas.openxmlformats.org/presentationml/2006/ole">
            <p:oleObj spid="_x0000_s3074" name="Gráfico" r:id="rId3" imgW="6096000" imgH="4069008" progId="MSGraph.Chart.8">
              <p:embed followColorScheme="full"/>
            </p:oleObj>
          </a:graphicData>
        </a:graphic>
      </p:graphicFrame>
      <p:sp>
        <p:nvSpPr>
          <p:cNvPr id="4099" name="4 Marcador de pie de página"/>
          <p:cNvSpPr>
            <a:spLocks noGrp="1"/>
          </p:cNvSpPr>
          <p:nvPr>
            <p:ph type="ftr" sz="quarter" idx="11"/>
          </p:nvPr>
        </p:nvSpPr>
        <p:spPr>
          <a:noFill/>
        </p:spPr>
        <p:txBody>
          <a:bodyPr/>
          <a:lstStyle/>
          <a:p>
            <a:r>
              <a:rPr lang="es-ES" smtClean="0"/>
              <a:t>Paola Delbosco</a:t>
            </a:r>
          </a:p>
        </p:txBody>
      </p:sp>
      <p:sp>
        <p:nvSpPr>
          <p:cNvPr id="4100" name="5 Marcador de número de diapositiva"/>
          <p:cNvSpPr>
            <a:spLocks noGrp="1"/>
          </p:cNvSpPr>
          <p:nvPr>
            <p:ph type="sldNum" sz="quarter" idx="12"/>
          </p:nvPr>
        </p:nvSpPr>
        <p:spPr>
          <a:noFill/>
        </p:spPr>
        <p:txBody>
          <a:bodyPr/>
          <a:lstStyle/>
          <a:p>
            <a:fld id="{00DEFFC2-2EEE-42B7-9947-BFAE0B956DEA}" type="slidenum">
              <a:rPr lang="es-ES" smtClean="0"/>
              <a:pPr/>
              <a:t>12</a:t>
            </a:fld>
            <a:endParaRPr lang="es-ES"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2"/>
          <p:cNvSpPr>
            <a:spLocks noGrp="1" noChangeArrowheads="1"/>
          </p:cNvSpPr>
          <p:nvPr>
            <p:ph type="title"/>
          </p:nvPr>
        </p:nvSpPr>
        <p:spPr/>
        <p:txBody>
          <a:bodyPr/>
          <a:lstStyle/>
          <a:p>
            <a:pPr eaLnBrk="1" hangingPunct="1"/>
            <a:r>
              <a:rPr lang="es-ES" smtClean="0"/>
              <a:t>Maternidad y familia</a:t>
            </a:r>
          </a:p>
        </p:txBody>
      </p:sp>
      <p:sp>
        <p:nvSpPr>
          <p:cNvPr id="3078" name="Rectangle 3"/>
          <p:cNvSpPr>
            <a:spLocks noGrp="1" noChangeArrowheads="1"/>
          </p:cNvSpPr>
          <p:nvPr>
            <p:ph idx="1"/>
          </p:nvPr>
        </p:nvSpPr>
        <p:spPr>
          <a:xfrm>
            <a:off x="395536" y="548680"/>
            <a:ext cx="8229600" cy="4248125"/>
          </a:xfrm>
        </p:spPr>
        <p:txBody>
          <a:bodyPr/>
          <a:lstStyle/>
          <a:p>
            <a:pPr eaLnBrk="1" hangingPunct="1"/>
            <a:r>
              <a:rPr lang="es-ES" dirty="0" smtClean="0"/>
              <a:t>Variaciones en la situación de las madres en Argentina</a:t>
            </a:r>
          </a:p>
        </p:txBody>
      </p:sp>
      <p:sp>
        <p:nvSpPr>
          <p:cNvPr id="3075" name="4 Marcador de pie de página"/>
          <p:cNvSpPr>
            <a:spLocks noGrp="1"/>
          </p:cNvSpPr>
          <p:nvPr>
            <p:ph type="ftr" sz="quarter" idx="11"/>
          </p:nvPr>
        </p:nvSpPr>
        <p:spPr>
          <a:noFill/>
        </p:spPr>
        <p:txBody>
          <a:bodyPr/>
          <a:lstStyle/>
          <a:p>
            <a:r>
              <a:rPr lang="es-ES" smtClean="0"/>
              <a:t>Paola Delbosco</a:t>
            </a:r>
          </a:p>
        </p:txBody>
      </p:sp>
      <p:sp>
        <p:nvSpPr>
          <p:cNvPr id="3076" name="5 Marcador de número de diapositiva"/>
          <p:cNvSpPr>
            <a:spLocks noGrp="1"/>
          </p:cNvSpPr>
          <p:nvPr>
            <p:ph type="sldNum" sz="quarter" idx="12"/>
          </p:nvPr>
        </p:nvSpPr>
        <p:spPr>
          <a:noFill/>
        </p:spPr>
        <p:txBody>
          <a:bodyPr/>
          <a:lstStyle/>
          <a:p>
            <a:fld id="{7346E235-F9C4-4A8D-98DD-5B51C2BD30C5}" type="slidenum">
              <a:rPr lang="es-ES" smtClean="0"/>
              <a:pPr/>
              <a:t>13</a:t>
            </a:fld>
            <a:endParaRPr lang="es-ES" smtClean="0"/>
          </a:p>
        </p:txBody>
      </p:sp>
      <p:graphicFrame>
        <p:nvGraphicFramePr>
          <p:cNvPr id="3074" name="Object 4"/>
          <p:cNvGraphicFramePr>
            <a:graphicFrameLocks noChangeAspect="1"/>
          </p:cNvGraphicFramePr>
          <p:nvPr/>
        </p:nvGraphicFramePr>
        <p:xfrm>
          <a:off x="539552" y="1628800"/>
          <a:ext cx="7992888" cy="3645079"/>
        </p:xfrm>
        <a:graphic>
          <a:graphicData uri="http://schemas.openxmlformats.org/presentationml/2006/ole">
            <p:oleObj spid="_x0000_s2050" name="Gráfico" r:id="rId3" imgW="6096000" imgH="4069008" progId="MSGraph.Chart.8">
              <p:embed followColorScheme="full"/>
            </p:oleObj>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smtClean="0"/>
              <a:t>El contexto demográfico</a:t>
            </a:r>
            <a:endParaRPr lang="es-AR" dirty="0"/>
          </a:p>
        </p:txBody>
      </p:sp>
      <p:sp>
        <p:nvSpPr>
          <p:cNvPr id="3" name="2 Marcador de contenido"/>
          <p:cNvSpPr>
            <a:spLocks noGrp="1"/>
          </p:cNvSpPr>
          <p:nvPr>
            <p:ph idx="1"/>
          </p:nvPr>
        </p:nvSpPr>
        <p:spPr>
          <a:xfrm>
            <a:off x="467544" y="548680"/>
            <a:ext cx="8183880" cy="5544616"/>
          </a:xfrm>
        </p:spPr>
        <p:txBody>
          <a:bodyPr>
            <a:normAutofit fontScale="25000" lnSpcReduction="20000"/>
          </a:bodyPr>
          <a:lstStyle/>
          <a:p>
            <a:pPr>
              <a:buNone/>
            </a:pPr>
            <a:r>
              <a:rPr lang="es-AR" b="1" dirty="0" smtClean="0"/>
              <a:t> </a:t>
            </a:r>
            <a:endParaRPr lang="es-AR" dirty="0" smtClean="0"/>
          </a:p>
          <a:p>
            <a:endParaRPr lang="es-AR" sz="4200" dirty="0" smtClean="0"/>
          </a:p>
          <a:p>
            <a:endParaRPr lang="es-AR" sz="4200" dirty="0" smtClean="0"/>
          </a:p>
          <a:p>
            <a:endParaRPr lang="es-AR" sz="4200" dirty="0" smtClean="0"/>
          </a:p>
          <a:p>
            <a:endParaRPr lang="es-AR" sz="4200" dirty="0" smtClean="0"/>
          </a:p>
          <a:p>
            <a:endParaRPr lang="es-AR" sz="4200" dirty="0" smtClean="0"/>
          </a:p>
          <a:p>
            <a:endParaRPr lang="es-AR" sz="4200" dirty="0" smtClean="0"/>
          </a:p>
          <a:p>
            <a:pPr>
              <a:buNone/>
            </a:pPr>
            <a:endParaRPr lang="es-AR" sz="6200" dirty="0" smtClean="0"/>
          </a:p>
          <a:p>
            <a:endParaRPr lang="es-AR" sz="6200" dirty="0" smtClean="0"/>
          </a:p>
          <a:p>
            <a:r>
              <a:rPr lang="es-AR" sz="8000" dirty="0" smtClean="0"/>
              <a:t>Según el último censo en Argentina hay 12.171.675 hogares en el país, lo que implica que en una década la cantidad de hogares, acompañando al crecimiento de la población, aumentó en 2.098.050 (20,8%). </a:t>
            </a:r>
          </a:p>
          <a:p>
            <a:endParaRPr lang="es-AR" sz="8000" dirty="0" smtClean="0"/>
          </a:p>
          <a:p>
            <a:r>
              <a:rPr lang="es-AR" sz="8000" dirty="0" smtClean="0"/>
              <a:t>Sin embargo el aumento de población y de hogares no fue paralelo porque decayó la cantidad de personas promedio por hogar.</a:t>
            </a:r>
          </a:p>
          <a:p>
            <a:endParaRPr lang="es-AR" sz="8000" dirty="0" smtClean="0"/>
          </a:p>
          <a:p>
            <a:endParaRPr lang="es-AR" sz="8000" dirty="0" smtClean="0"/>
          </a:p>
          <a:p>
            <a:r>
              <a:rPr lang="es-AR" sz="8000" dirty="0" smtClean="0"/>
              <a:t> En 2010 los hogares tienen en promedio 3,3 personas, mientras que en los dos censos anteriores esa relación era de 3,6. La razón es que se registra un mayor porcentaje de hogares con una, dos y tres personas mientras que disminuye el porcentaje de hogares con más de tres integrantes.</a:t>
            </a:r>
          </a:p>
          <a:p>
            <a:pPr>
              <a:buNone/>
            </a:pPr>
            <a:r>
              <a:rPr lang="es-AR" sz="8000" dirty="0" smtClean="0"/>
              <a:t> </a:t>
            </a:r>
          </a:p>
          <a:p>
            <a:endParaRPr lang="es-AR" dirty="0"/>
          </a:p>
        </p:txBody>
      </p:sp>
      <p:sp>
        <p:nvSpPr>
          <p:cNvPr id="4" name="3 Marcador de pie de página"/>
          <p:cNvSpPr>
            <a:spLocks noGrp="1"/>
          </p:cNvSpPr>
          <p:nvPr>
            <p:ph type="ftr" sz="quarter" idx="11"/>
          </p:nvPr>
        </p:nvSpPr>
        <p:spPr/>
        <p:txBody>
          <a:bodyPr/>
          <a:lstStyle/>
          <a:p>
            <a:r>
              <a:rPr lang="es-AR" smtClean="0"/>
              <a:t>Paola Delbosco</a:t>
            </a:r>
            <a:endParaRPr lang="es-AR"/>
          </a:p>
        </p:txBody>
      </p:sp>
      <p:sp>
        <p:nvSpPr>
          <p:cNvPr id="5" name="4 Marcador de número de diapositiva"/>
          <p:cNvSpPr>
            <a:spLocks noGrp="1"/>
          </p:cNvSpPr>
          <p:nvPr>
            <p:ph type="sldNum" sz="quarter" idx="12"/>
          </p:nvPr>
        </p:nvSpPr>
        <p:spPr/>
        <p:txBody>
          <a:bodyPr/>
          <a:lstStyle/>
          <a:p>
            <a:fld id="{FF7B57B3-F156-481F-A47B-49107894F945}" type="slidenum">
              <a:rPr lang="es-AR" smtClean="0"/>
              <a:pPr/>
              <a:t>14</a:t>
            </a:fld>
            <a:endParaRPr lang="es-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CuadroTexto"/>
          <p:cNvSpPr txBox="1"/>
          <p:nvPr/>
        </p:nvSpPr>
        <p:spPr>
          <a:xfrm>
            <a:off x="531391" y="1177009"/>
            <a:ext cx="7563462" cy="307777"/>
          </a:xfrm>
          <a:prstGeom prst="rect">
            <a:avLst/>
          </a:prstGeom>
          <a:noFill/>
        </p:spPr>
        <p:txBody>
          <a:bodyPr wrap="square" rtlCol="0">
            <a:spAutoFit/>
          </a:bodyPr>
          <a:lstStyle/>
          <a:p>
            <a:r>
              <a:rPr lang="es-AR" sz="1400" dirty="0">
                <a:solidFill>
                  <a:prstClr val="white">
                    <a:lumMod val="50000"/>
                  </a:prstClr>
                </a:solidFill>
                <a:ea typeface="Verdana" pitchFamily="34" charset="0"/>
                <a:cs typeface="Arial" pitchFamily="34" charset="0"/>
              </a:rPr>
              <a:t>Estructura del hogar donde vive</a:t>
            </a:r>
          </a:p>
        </p:txBody>
      </p:sp>
      <p:sp>
        <p:nvSpPr>
          <p:cNvPr id="10" name="9 CuadroTexto"/>
          <p:cNvSpPr txBox="1"/>
          <p:nvPr/>
        </p:nvSpPr>
        <p:spPr>
          <a:xfrm>
            <a:off x="517397" y="188641"/>
            <a:ext cx="7721696" cy="1323439"/>
          </a:xfrm>
          <a:prstGeom prst="rect">
            <a:avLst/>
          </a:prstGeom>
          <a:noFill/>
        </p:spPr>
        <p:txBody>
          <a:bodyPr wrap="square" rtlCol="0">
            <a:spAutoFit/>
          </a:bodyPr>
          <a:lstStyle/>
          <a:p>
            <a:r>
              <a:rPr lang="es-AR" sz="2000" b="1" dirty="0">
                <a:solidFill>
                  <a:prstClr val="black"/>
                </a:solidFill>
                <a:ea typeface="Verdana" pitchFamily="34" charset="0"/>
                <a:cs typeface="Arial" pitchFamily="34" charset="0"/>
              </a:rPr>
              <a:t>Estructura de los hogares: </a:t>
            </a:r>
            <a:r>
              <a:rPr lang="es-AR" sz="2000" dirty="0">
                <a:solidFill>
                  <a:prstClr val="black"/>
                </a:solidFill>
                <a:ea typeface="Verdana" pitchFamily="34" charset="0"/>
                <a:cs typeface="Arial" pitchFamily="34" charset="0"/>
              </a:rPr>
              <a:t>La mitad de los argentinos viven en hogares de pareja con hijos, dos de cada diez en hogares monoparentales y uno de cada diez solos o en pareja sin hijos</a:t>
            </a:r>
          </a:p>
        </p:txBody>
      </p:sp>
      <p:graphicFrame>
        <p:nvGraphicFramePr>
          <p:cNvPr id="2" name="1 Gráfico"/>
          <p:cNvGraphicFramePr/>
          <p:nvPr>
            <p:extLst>
              <p:ext uri="{D42A27DB-BD31-4B8C-83A1-F6EECF244321}">
                <p14:modId xmlns="" xmlns:p14="http://schemas.microsoft.com/office/powerpoint/2010/main" val="2777569809"/>
              </p:ext>
            </p:extLst>
          </p:nvPr>
        </p:nvGraphicFramePr>
        <p:xfrm>
          <a:off x="351693" y="1397000"/>
          <a:ext cx="8440615" cy="4819672"/>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3" descr="C:\Users\MariaEugenia\AppData\Local\Microsoft\Windows\INetCache\Content.Outlook\QGTWOE71\logo h + instituto.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699005" y="5538408"/>
            <a:ext cx="2060537" cy="127496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ext Box 3"/>
          <p:cNvSpPr txBox="1">
            <a:spLocks noChangeArrowheads="1"/>
          </p:cNvSpPr>
          <p:nvPr/>
        </p:nvSpPr>
        <p:spPr bwMode="auto">
          <a:xfrm>
            <a:off x="1235307" y="6274740"/>
            <a:ext cx="5663105" cy="558380"/>
          </a:xfrm>
          <a:prstGeom prst="rect">
            <a:avLst/>
          </a:prstGeom>
          <a:noFill/>
          <a:ln w="9525">
            <a:noFill/>
            <a:miter lim="800000"/>
            <a:headEnd/>
            <a:tailEnd/>
          </a:ln>
        </p:spPr>
        <p:txBody>
          <a:bodyPr wrap="square" lIns="95778" tIns="47890" rIns="95778" bIns="47890">
            <a:spAutoFit/>
          </a:bodyPr>
          <a:lstStyle/>
          <a:p>
            <a:pPr defTabSz="957263" eaLnBrk="0" hangingPunct="0"/>
            <a:r>
              <a:rPr lang="es-ES" sz="1000" b="1" dirty="0">
                <a:ea typeface="ＭＳ Ｐゴシック" pitchFamily="-108" charset="-128"/>
              </a:rPr>
              <a:t>Fuente: </a:t>
            </a:r>
            <a:r>
              <a:rPr lang="es-ES" sz="1000" b="1" dirty="0" err="1">
                <a:ea typeface="ＭＳ Ｐゴシック" pitchFamily="-108" charset="-128"/>
              </a:rPr>
              <a:t>Voices</a:t>
            </a:r>
            <a:r>
              <a:rPr lang="es-ES" sz="1000" b="1" dirty="0">
                <a:ea typeface="ＭＳ Ｐゴシック" pitchFamily="-108" charset="-128"/>
              </a:rPr>
              <a:t>! / Universidad Austral - Instituto de Ciencias para la Familia. </a:t>
            </a:r>
          </a:p>
          <a:p>
            <a:pPr defTabSz="957263" eaLnBrk="0" hangingPunct="0"/>
            <a:r>
              <a:rPr lang="es-ES" sz="1000" b="1" dirty="0">
                <a:ea typeface="ＭＳ Ｐゴシック" pitchFamily="-108" charset="-128"/>
              </a:rPr>
              <a:t>Muestra Nacional. Entrevistas personales domiciliarias. 1000 casos. Enero 2015  </a:t>
            </a:r>
          </a:p>
        </p:txBody>
      </p:sp>
    </p:spTree>
    <p:extLst>
      <p:ext uri="{BB962C8B-B14F-4D97-AF65-F5344CB8AC3E}">
        <p14:creationId xmlns="" xmlns:p14="http://schemas.microsoft.com/office/powerpoint/2010/main" val="1532791357"/>
      </p:ext>
    </p:extLst>
  </p:cSld>
  <p:clrMapOvr>
    <a:masterClrMapping/>
  </p:clrMapOvr>
  <p:transition spd="slow">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AR" dirty="0" smtClean="0"/>
              <a:t>       JEFE DE HOGAR</a:t>
            </a:r>
            <a:endParaRPr lang="es-AR" dirty="0"/>
          </a:p>
        </p:txBody>
      </p:sp>
      <p:sp>
        <p:nvSpPr>
          <p:cNvPr id="3" name="2 Marcador de contenido"/>
          <p:cNvSpPr>
            <a:spLocks noGrp="1"/>
          </p:cNvSpPr>
          <p:nvPr>
            <p:ph idx="1"/>
          </p:nvPr>
        </p:nvSpPr>
        <p:spPr/>
        <p:txBody>
          <a:bodyPr/>
          <a:lstStyle/>
          <a:p>
            <a:endParaRPr lang="es-AR" dirty="0" smtClean="0"/>
          </a:p>
          <a:p>
            <a:endParaRPr lang="es-AR" dirty="0" smtClean="0"/>
          </a:p>
          <a:p>
            <a:r>
              <a:rPr lang="es-AR" dirty="0" smtClean="0"/>
              <a:t>Tomando como base el total de hogares del país, el 65,8% tienen jefe varón. </a:t>
            </a:r>
          </a:p>
          <a:p>
            <a:r>
              <a:rPr lang="es-AR" dirty="0" smtClean="0"/>
              <a:t>Se observa un incremento de la jefatura femenina de 27,7% a 34,2%. </a:t>
            </a:r>
          </a:p>
          <a:p>
            <a:endParaRPr lang="es-AR" dirty="0"/>
          </a:p>
        </p:txBody>
      </p:sp>
      <p:sp>
        <p:nvSpPr>
          <p:cNvPr id="4" name="3 Marcador de pie de página"/>
          <p:cNvSpPr>
            <a:spLocks noGrp="1"/>
          </p:cNvSpPr>
          <p:nvPr>
            <p:ph type="ftr" sz="quarter" idx="11"/>
          </p:nvPr>
        </p:nvSpPr>
        <p:spPr/>
        <p:txBody>
          <a:bodyPr/>
          <a:lstStyle/>
          <a:p>
            <a:r>
              <a:rPr lang="es-AR" smtClean="0"/>
              <a:t>Paola Delbosco</a:t>
            </a:r>
            <a:endParaRPr lang="es-AR"/>
          </a:p>
        </p:txBody>
      </p:sp>
      <p:sp>
        <p:nvSpPr>
          <p:cNvPr id="5" name="4 Marcador de número de diapositiva"/>
          <p:cNvSpPr>
            <a:spLocks noGrp="1"/>
          </p:cNvSpPr>
          <p:nvPr>
            <p:ph type="sldNum" sz="quarter" idx="12"/>
          </p:nvPr>
        </p:nvSpPr>
        <p:spPr/>
        <p:txBody>
          <a:bodyPr/>
          <a:lstStyle/>
          <a:p>
            <a:fld id="{FF7B57B3-F156-481F-A47B-49107894F945}" type="slidenum">
              <a:rPr lang="es-AR" smtClean="0"/>
              <a:pPr/>
              <a:t>16</a:t>
            </a:fld>
            <a:endParaRPr lang="es-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02920" y="5517232"/>
            <a:ext cx="8183880" cy="936104"/>
          </a:xfrm>
        </p:spPr>
        <p:txBody>
          <a:bodyPr>
            <a:normAutofit/>
          </a:bodyPr>
          <a:lstStyle/>
          <a:p>
            <a:r>
              <a:rPr lang="es-AR" dirty="0" smtClean="0"/>
              <a:t>          ESTADO CIVIL 2010</a:t>
            </a:r>
            <a:endParaRPr lang="es-AR" dirty="0"/>
          </a:p>
        </p:txBody>
      </p:sp>
      <p:pic>
        <p:nvPicPr>
          <p:cNvPr id="4098" name="Picture 2"/>
          <p:cNvPicPr>
            <a:picLocks noGrp="1" noChangeAspect="1" noChangeArrowheads="1"/>
          </p:cNvPicPr>
          <p:nvPr>
            <p:ph idx="1"/>
          </p:nvPr>
        </p:nvPicPr>
        <p:blipFill>
          <a:blip r:embed="rId2" cstate="print"/>
          <a:srcRect/>
          <a:stretch>
            <a:fillRect/>
          </a:stretch>
        </p:blipFill>
        <p:spPr bwMode="auto">
          <a:xfrm>
            <a:off x="0" y="608646"/>
            <a:ext cx="9144000" cy="4908585"/>
          </a:xfrm>
          <a:prstGeom prst="rect">
            <a:avLst/>
          </a:prstGeom>
          <a:noFill/>
          <a:ln w="9525">
            <a:noFill/>
            <a:miter lim="800000"/>
            <a:headEnd/>
            <a:tailEnd/>
          </a:ln>
        </p:spPr>
      </p:pic>
      <p:sp>
        <p:nvSpPr>
          <p:cNvPr id="4" name="3 Marcador de pie de página"/>
          <p:cNvSpPr>
            <a:spLocks noGrp="1"/>
          </p:cNvSpPr>
          <p:nvPr>
            <p:ph type="ftr" sz="quarter" idx="11"/>
          </p:nvPr>
        </p:nvSpPr>
        <p:spPr/>
        <p:txBody>
          <a:bodyPr/>
          <a:lstStyle/>
          <a:p>
            <a:r>
              <a:rPr lang="es-AR" smtClean="0"/>
              <a:t>Paola Delbosco</a:t>
            </a:r>
            <a:endParaRPr lang="es-AR"/>
          </a:p>
        </p:txBody>
      </p:sp>
      <p:sp>
        <p:nvSpPr>
          <p:cNvPr id="5" name="4 Marcador de número de diapositiva"/>
          <p:cNvSpPr>
            <a:spLocks noGrp="1"/>
          </p:cNvSpPr>
          <p:nvPr>
            <p:ph type="sldNum" sz="quarter" idx="12"/>
          </p:nvPr>
        </p:nvSpPr>
        <p:spPr/>
        <p:txBody>
          <a:bodyPr/>
          <a:lstStyle/>
          <a:p>
            <a:fld id="{FF7B57B3-F156-481F-A47B-49107894F945}" type="slidenum">
              <a:rPr lang="es-AR" smtClean="0"/>
              <a:pPr/>
              <a:t>17</a:t>
            </a:fld>
            <a:endParaRPr lang="es-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idx="1"/>
          </p:nvPr>
        </p:nvSpPr>
        <p:spPr/>
        <p:txBody>
          <a:bodyPr/>
          <a:lstStyle/>
          <a:p>
            <a:endParaRPr lang="es-AR" dirty="0"/>
          </a:p>
        </p:txBody>
      </p:sp>
      <p:sp>
        <p:nvSpPr>
          <p:cNvPr id="4" name="3 Marcador de pie de página"/>
          <p:cNvSpPr>
            <a:spLocks noGrp="1"/>
          </p:cNvSpPr>
          <p:nvPr>
            <p:ph type="ftr" sz="quarter" idx="11"/>
          </p:nvPr>
        </p:nvSpPr>
        <p:spPr/>
        <p:txBody>
          <a:bodyPr/>
          <a:lstStyle/>
          <a:p>
            <a:r>
              <a:rPr lang="es-AR" smtClean="0"/>
              <a:t>Paola Delbosco</a:t>
            </a:r>
            <a:endParaRPr lang="es-AR"/>
          </a:p>
        </p:txBody>
      </p:sp>
      <p:sp>
        <p:nvSpPr>
          <p:cNvPr id="5" name="4 Marcador de número de diapositiva"/>
          <p:cNvSpPr>
            <a:spLocks noGrp="1"/>
          </p:cNvSpPr>
          <p:nvPr>
            <p:ph type="sldNum" sz="quarter" idx="12"/>
          </p:nvPr>
        </p:nvSpPr>
        <p:spPr/>
        <p:txBody>
          <a:bodyPr/>
          <a:lstStyle/>
          <a:p>
            <a:fld id="{FF7B57B3-F156-481F-A47B-49107894F945}" type="slidenum">
              <a:rPr lang="es-AR" smtClean="0"/>
              <a:pPr/>
              <a:t>18</a:t>
            </a:fld>
            <a:endParaRPr lang="es-AR"/>
          </a:p>
        </p:txBody>
      </p:sp>
      <p:pic>
        <p:nvPicPr>
          <p:cNvPr id="5122" name="Picture 2"/>
          <p:cNvPicPr>
            <a:picLocks noChangeAspect="1" noChangeArrowheads="1"/>
          </p:cNvPicPr>
          <p:nvPr/>
        </p:nvPicPr>
        <p:blipFill>
          <a:blip r:embed="rId3" cstate="print"/>
          <a:srcRect/>
          <a:stretch>
            <a:fillRect/>
          </a:stretch>
        </p:blipFill>
        <p:spPr bwMode="auto">
          <a:xfrm>
            <a:off x="467544" y="692696"/>
            <a:ext cx="8280920" cy="54726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 descr="C:\Users\MariaEugenia\AppData\Local\Microsoft\Windows\INetCache\Content.Outlook\QGTWOE71\logo h + instituto.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699005" y="5538408"/>
            <a:ext cx="2060537" cy="1274968"/>
          </a:xfrm>
          <a:prstGeom prst="rect">
            <a:avLst/>
          </a:prstGeom>
          <a:noFill/>
          <a:extLst>
            <a:ext uri="{909E8E84-426E-40DD-AFC4-6F175D3DCCD1}">
              <a14:hiddenFill xmlns="" xmlns:a14="http://schemas.microsoft.com/office/drawing/2010/main">
                <a:solidFill>
                  <a:srgbClr val="FFFFFF"/>
                </a:solidFill>
              </a14:hiddenFill>
            </a:ext>
          </a:extLst>
        </p:spPr>
      </p:pic>
      <p:sp>
        <p:nvSpPr>
          <p:cNvPr id="10" name="9 CuadroTexto"/>
          <p:cNvSpPr txBox="1"/>
          <p:nvPr/>
        </p:nvSpPr>
        <p:spPr>
          <a:xfrm>
            <a:off x="783273" y="158161"/>
            <a:ext cx="7721696" cy="1015663"/>
          </a:xfrm>
          <a:prstGeom prst="rect">
            <a:avLst/>
          </a:prstGeom>
          <a:noFill/>
        </p:spPr>
        <p:txBody>
          <a:bodyPr wrap="square" rtlCol="0">
            <a:spAutoFit/>
          </a:bodyPr>
          <a:lstStyle/>
          <a:p>
            <a:r>
              <a:rPr lang="es-MX" sz="2000" b="1" dirty="0">
                <a:latin typeface="Arial" pitchFamily="34" charset="0"/>
                <a:ea typeface="Verdana" pitchFamily="34" charset="0"/>
                <a:cs typeface="Arial" pitchFamily="34" charset="0"/>
              </a:rPr>
              <a:t>Hijos: </a:t>
            </a:r>
            <a:r>
              <a:rPr lang="es-MX" sz="2000" dirty="0">
                <a:latin typeface="Arial" pitchFamily="34" charset="0"/>
                <a:ea typeface="Verdana" pitchFamily="34" charset="0"/>
                <a:cs typeface="Arial" pitchFamily="34" charset="0"/>
              </a:rPr>
              <a:t>Siete de cada diez encuestados tienen hijos.</a:t>
            </a:r>
          </a:p>
          <a:p>
            <a:r>
              <a:rPr lang="es-MX" sz="2000" dirty="0">
                <a:latin typeface="Arial" pitchFamily="34" charset="0"/>
                <a:ea typeface="Verdana" pitchFamily="34" charset="0"/>
                <a:cs typeface="Arial" pitchFamily="34" charset="0"/>
              </a:rPr>
              <a:t>Tener hijos es menos frecuente en la Ciudad de Buenos Aires y el nivel socioeconómico mas alto</a:t>
            </a:r>
          </a:p>
        </p:txBody>
      </p:sp>
      <p:sp>
        <p:nvSpPr>
          <p:cNvPr id="17" name="16 CuadroTexto"/>
          <p:cNvSpPr txBox="1"/>
          <p:nvPr/>
        </p:nvSpPr>
        <p:spPr>
          <a:xfrm>
            <a:off x="806852" y="1268762"/>
            <a:ext cx="7721696" cy="307777"/>
          </a:xfrm>
          <a:prstGeom prst="rect">
            <a:avLst/>
          </a:prstGeom>
          <a:noFill/>
        </p:spPr>
        <p:txBody>
          <a:bodyPr wrap="square" rtlCol="0">
            <a:spAutoFit/>
          </a:bodyPr>
          <a:lstStyle/>
          <a:p>
            <a:r>
              <a:rPr lang="es-MX" sz="1400" b="1" dirty="0">
                <a:latin typeface="Arial" pitchFamily="34" charset="0"/>
                <a:ea typeface="Verdana" pitchFamily="34" charset="0"/>
                <a:cs typeface="Arial" pitchFamily="34" charset="0"/>
              </a:rPr>
              <a:t>TIENEN HIJOS</a:t>
            </a:r>
          </a:p>
        </p:txBody>
      </p:sp>
      <p:graphicFrame>
        <p:nvGraphicFramePr>
          <p:cNvPr id="7" name="6 Gráfico"/>
          <p:cNvGraphicFramePr/>
          <p:nvPr>
            <p:extLst>
              <p:ext uri="{D42A27DB-BD31-4B8C-83A1-F6EECF244321}">
                <p14:modId xmlns="" xmlns:p14="http://schemas.microsoft.com/office/powerpoint/2010/main" val="1901730197"/>
              </p:ext>
            </p:extLst>
          </p:nvPr>
        </p:nvGraphicFramePr>
        <p:xfrm>
          <a:off x="757922" y="3419128"/>
          <a:ext cx="7745275" cy="237626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7 Gráfico"/>
          <p:cNvGraphicFramePr/>
          <p:nvPr>
            <p:extLst>
              <p:ext uri="{D42A27DB-BD31-4B8C-83A1-F6EECF244321}">
                <p14:modId xmlns="" xmlns:p14="http://schemas.microsoft.com/office/powerpoint/2010/main" val="4123550200"/>
              </p:ext>
            </p:extLst>
          </p:nvPr>
        </p:nvGraphicFramePr>
        <p:xfrm>
          <a:off x="5436097" y="980728"/>
          <a:ext cx="2991102" cy="2376264"/>
        </p:xfrm>
        <a:graphic>
          <a:graphicData uri="http://schemas.openxmlformats.org/drawingml/2006/chart">
            <c:chart xmlns:c="http://schemas.openxmlformats.org/drawingml/2006/chart" xmlns:r="http://schemas.openxmlformats.org/officeDocument/2006/relationships" r:id="rId4"/>
          </a:graphicData>
        </a:graphic>
      </p:graphicFrame>
      <p:sp>
        <p:nvSpPr>
          <p:cNvPr id="9" name="8 Rectángulo"/>
          <p:cNvSpPr/>
          <p:nvPr/>
        </p:nvSpPr>
        <p:spPr>
          <a:xfrm>
            <a:off x="973381" y="2483180"/>
            <a:ext cx="3266274" cy="33220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graphicFrame>
        <p:nvGraphicFramePr>
          <p:cNvPr id="4" name="3 Gráfico"/>
          <p:cNvGraphicFramePr/>
          <p:nvPr>
            <p:extLst>
              <p:ext uri="{D42A27DB-BD31-4B8C-83A1-F6EECF244321}">
                <p14:modId xmlns="" xmlns:p14="http://schemas.microsoft.com/office/powerpoint/2010/main" val="953287260"/>
              </p:ext>
            </p:extLst>
          </p:nvPr>
        </p:nvGraphicFramePr>
        <p:xfrm>
          <a:off x="-213763" y="1458104"/>
          <a:ext cx="5516921" cy="3633088"/>
        </p:xfrm>
        <a:graphic>
          <a:graphicData uri="http://schemas.openxmlformats.org/drawingml/2006/chart">
            <c:chart xmlns:c="http://schemas.openxmlformats.org/drawingml/2006/chart" xmlns:r="http://schemas.openxmlformats.org/officeDocument/2006/relationships" r:id="rId5"/>
          </a:graphicData>
        </a:graphic>
      </p:graphicFrame>
      <p:sp>
        <p:nvSpPr>
          <p:cNvPr id="5" name="4 CuadroTexto"/>
          <p:cNvSpPr txBox="1"/>
          <p:nvPr/>
        </p:nvSpPr>
        <p:spPr>
          <a:xfrm>
            <a:off x="5535130" y="1012384"/>
            <a:ext cx="750526" cy="338554"/>
          </a:xfrm>
          <a:prstGeom prst="rect">
            <a:avLst/>
          </a:prstGeom>
          <a:solidFill>
            <a:schemeClr val="bg1">
              <a:lumMod val="95000"/>
            </a:schemeClr>
          </a:solidFill>
        </p:spPr>
        <p:txBody>
          <a:bodyPr wrap="none" rtlCol="0">
            <a:spAutoFit/>
          </a:bodyPr>
          <a:lstStyle/>
          <a:p>
            <a:r>
              <a:rPr lang="es-AR" sz="1600" b="1" dirty="0"/>
              <a:t>Edad</a:t>
            </a:r>
          </a:p>
        </p:txBody>
      </p:sp>
      <p:sp>
        <p:nvSpPr>
          <p:cNvPr id="12" name="11 CuadroTexto"/>
          <p:cNvSpPr txBox="1"/>
          <p:nvPr/>
        </p:nvSpPr>
        <p:spPr>
          <a:xfrm>
            <a:off x="4439062" y="3214152"/>
            <a:ext cx="752129" cy="338554"/>
          </a:xfrm>
          <a:prstGeom prst="rect">
            <a:avLst/>
          </a:prstGeom>
          <a:solidFill>
            <a:schemeClr val="bg1">
              <a:lumMod val="95000"/>
            </a:schemeClr>
          </a:solidFill>
        </p:spPr>
        <p:txBody>
          <a:bodyPr wrap="none" rtlCol="0">
            <a:spAutoFit/>
          </a:bodyPr>
          <a:lstStyle/>
          <a:p>
            <a:r>
              <a:rPr lang="en-GB" sz="1600" b="1" dirty="0"/>
              <a:t>Zona</a:t>
            </a:r>
            <a:endParaRPr lang="es-AR" sz="1600" b="1" dirty="0"/>
          </a:p>
        </p:txBody>
      </p:sp>
      <p:sp>
        <p:nvSpPr>
          <p:cNvPr id="13" name="12 CuadroTexto"/>
          <p:cNvSpPr txBox="1"/>
          <p:nvPr/>
        </p:nvSpPr>
        <p:spPr>
          <a:xfrm>
            <a:off x="6675459" y="3378627"/>
            <a:ext cx="643125" cy="338554"/>
          </a:xfrm>
          <a:prstGeom prst="rect">
            <a:avLst/>
          </a:prstGeom>
          <a:solidFill>
            <a:schemeClr val="bg1">
              <a:lumMod val="95000"/>
            </a:schemeClr>
          </a:solidFill>
        </p:spPr>
        <p:txBody>
          <a:bodyPr wrap="none" rtlCol="0">
            <a:spAutoFit/>
          </a:bodyPr>
          <a:lstStyle/>
          <a:p>
            <a:r>
              <a:rPr lang="en-GB" sz="1600" b="1" dirty="0"/>
              <a:t>NSE</a:t>
            </a:r>
            <a:endParaRPr lang="es-AR" sz="1600" b="1" dirty="0"/>
          </a:p>
        </p:txBody>
      </p:sp>
      <p:sp>
        <p:nvSpPr>
          <p:cNvPr id="14" name="13 Rectángulo"/>
          <p:cNvSpPr/>
          <p:nvPr/>
        </p:nvSpPr>
        <p:spPr>
          <a:xfrm>
            <a:off x="783271" y="5076800"/>
            <a:ext cx="997034" cy="440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sp>
        <p:nvSpPr>
          <p:cNvPr id="19" name="Text Box 3"/>
          <p:cNvSpPr txBox="1">
            <a:spLocks noChangeArrowheads="1"/>
          </p:cNvSpPr>
          <p:nvPr/>
        </p:nvSpPr>
        <p:spPr bwMode="auto">
          <a:xfrm>
            <a:off x="1235307" y="6274740"/>
            <a:ext cx="5663105" cy="558380"/>
          </a:xfrm>
          <a:prstGeom prst="rect">
            <a:avLst/>
          </a:prstGeom>
          <a:noFill/>
          <a:ln w="9525">
            <a:noFill/>
            <a:miter lim="800000"/>
            <a:headEnd/>
            <a:tailEnd/>
          </a:ln>
        </p:spPr>
        <p:txBody>
          <a:bodyPr wrap="square" lIns="95778" tIns="47890" rIns="95778" bIns="47890">
            <a:spAutoFit/>
          </a:bodyPr>
          <a:lstStyle/>
          <a:p>
            <a:pPr defTabSz="957263" eaLnBrk="0" hangingPunct="0"/>
            <a:r>
              <a:rPr lang="es-ES" sz="1000" b="1" dirty="0">
                <a:ea typeface="ＭＳ Ｐゴシック" pitchFamily="-108" charset="-128"/>
              </a:rPr>
              <a:t>Fuente: </a:t>
            </a:r>
            <a:r>
              <a:rPr lang="es-ES" sz="1000" b="1" dirty="0" err="1">
                <a:ea typeface="ＭＳ Ｐゴシック" pitchFamily="-108" charset="-128"/>
              </a:rPr>
              <a:t>Voices</a:t>
            </a:r>
            <a:r>
              <a:rPr lang="es-ES" sz="1000" b="1" dirty="0">
                <a:ea typeface="ＭＳ Ｐゴシック" pitchFamily="-108" charset="-128"/>
              </a:rPr>
              <a:t>! / Universidad Austral - Instituto de Ciencias para la Familia. </a:t>
            </a:r>
          </a:p>
          <a:p>
            <a:pPr defTabSz="957263" eaLnBrk="0" hangingPunct="0"/>
            <a:r>
              <a:rPr lang="es-ES" sz="1000" b="1" dirty="0">
                <a:ea typeface="ＭＳ Ｐゴシック" pitchFamily="-108" charset="-128"/>
              </a:rPr>
              <a:t>Muestra Nacional. Entrevistas personales domiciliarias. 1000 casos. Enero 2015  </a:t>
            </a:r>
          </a:p>
        </p:txBody>
      </p:sp>
    </p:spTree>
    <p:extLst>
      <p:ext uri="{BB962C8B-B14F-4D97-AF65-F5344CB8AC3E}">
        <p14:creationId xmlns="" xmlns:p14="http://schemas.microsoft.com/office/powerpoint/2010/main" val="408809979"/>
      </p:ext>
    </p:extLst>
  </p:cSld>
  <p:clrMapOvr>
    <a:masterClrMapping/>
  </p:clrMapOvr>
  <p:transition spd="slow">
    <p:pu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idx="1"/>
          </p:nvPr>
        </p:nvSpPr>
        <p:spPr>
          <a:xfrm>
            <a:off x="502920" y="530352"/>
            <a:ext cx="8183880" cy="5562944"/>
          </a:xfrm>
        </p:spPr>
        <p:txBody>
          <a:bodyPr>
            <a:normAutofit/>
          </a:bodyPr>
          <a:lstStyle/>
          <a:p>
            <a:pPr>
              <a:buNone/>
            </a:pPr>
            <a:r>
              <a:rPr lang="es-AR" dirty="0" smtClean="0"/>
              <a:t>                   La persona:</a:t>
            </a:r>
          </a:p>
          <a:p>
            <a:pPr>
              <a:buNone/>
            </a:pPr>
            <a:r>
              <a:rPr lang="es-AR" dirty="0" smtClean="0"/>
              <a:t>          el misterio de la </a:t>
            </a:r>
            <a:r>
              <a:rPr lang="es-AR" dirty="0" err="1" smtClean="0"/>
              <a:t>co</a:t>
            </a:r>
            <a:r>
              <a:rPr lang="es-AR" dirty="0" smtClean="0"/>
              <a:t>-existencia</a:t>
            </a:r>
          </a:p>
          <a:p>
            <a:pPr>
              <a:buNone/>
            </a:pPr>
            <a:endParaRPr lang="es-AR" dirty="0" smtClean="0"/>
          </a:p>
          <a:p>
            <a:r>
              <a:rPr lang="es-AR" dirty="0" smtClean="0"/>
              <a:t>Nacer de otros dos</a:t>
            </a:r>
          </a:p>
          <a:p>
            <a:r>
              <a:rPr lang="es-AR" dirty="0" smtClean="0"/>
              <a:t>Varón-Mujer</a:t>
            </a:r>
          </a:p>
          <a:p>
            <a:r>
              <a:rPr lang="es-AR" dirty="0" smtClean="0"/>
              <a:t>Identidad captada en el yo-tú</a:t>
            </a:r>
          </a:p>
          <a:p>
            <a:r>
              <a:rPr lang="es-AR" dirty="0" smtClean="0"/>
              <a:t>Comunicar</a:t>
            </a:r>
          </a:p>
          <a:p>
            <a:r>
              <a:rPr lang="es-AR" dirty="0" smtClean="0"/>
              <a:t>El don de las edades</a:t>
            </a:r>
          </a:p>
          <a:p>
            <a:r>
              <a:rPr lang="es-AR" dirty="0" smtClean="0"/>
              <a:t>Construir un mundo</a:t>
            </a:r>
          </a:p>
          <a:p>
            <a:r>
              <a:rPr lang="es-AR" dirty="0" smtClean="0"/>
              <a:t>Creación artística: el que hace y el que contempla</a:t>
            </a:r>
          </a:p>
          <a:p>
            <a:r>
              <a:rPr lang="es-AR" dirty="0" smtClean="0"/>
              <a:t>Etc.</a:t>
            </a:r>
            <a:endParaRPr lang="es-AR" dirty="0"/>
          </a:p>
        </p:txBody>
      </p:sp>
      <p:sp>
        <p:nvSpPr>
          <p:cNvPr id="5" name="4 Marcador de pie de página"/>
          <p:cNvSpPr>
            <a:spLocks noGrp="1"/>
          </p:cNvSpPr>
          <p:nvPr>
            <p:ph type="ftr" sz="quarter" idx="11"/>
          </p:nvPr>
        </p:nvSpPr>
        <p:spPr/>
        <p:txBody>
          <a:bodyPr/>
          <a:lstStyle/>
          <a:p>
            <a:r>
              <a:rPr lang="es-AR" smtClean="0"/>
              <a:t>Paola Delbosco</a:t>
            </a:r>
            <a:endParaRPr lang="es-AR"/>
          </a:p>
        </p:txBody>
      </p:sp>
      <p:sp>
        <p:nvSpPr>
          <p:cNvPr id="4" name="3 Marcador de número de diapositiva"/>
          <p:cNvSpPr>
            <a:spLocks noGrp="1"/>
          </p:cNvSpPr>
          <p:nvPr>
            <p:ph type="sldNum" sz="quarter" idx="12"/>
          </p:nvPr>
        </p:nvSpPr>
        <p:spPr/>
        <p:txBody>
          <a:bodyPr/>
          <a:lstStyle/>
          <a:p>
            <a:fld id="{FF7B57B3-F156-481F-A47B-49107894F945}" type="slidenum">
              <a:rPr lang="es-AR" smtClean="0"/>
              <a:pPr/>
              <a:t>2</a:t>
            </a:fld>
            <a:endParaRPr lang="es-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1 Título"/>
          <p:cNvSpPr>
            <a:spLocks noGrp="1"/>
          </p:cNvSpPr>
          <p:nvPr>
            <p:ph type="title"/>
          </p:nvPr>
        </p:nvSpPr>
        <p:spPr/>
        <p:txBody>
          <a:bodyPr>
            <a:normAutofit fontScale="90000"/>
          </a:bodyPr>
          <a:lstStyle/>
          <a:p>
            <a:r>
              <a:rPr lang="en-US" smtClean="0"/>
              <a:t>        FAMILIA COMO </a:t>
            </a:r>
            <a:br>
              <a:rPr lang="en-US" smtClean="0"/>
            </a:br>
            <a:r>
              <a:rPr lang="en-US" smtClean="0"/>
              <a:t>        ESPACIO SOCIAL</a:t>
            </a:r>
            <a:endParaRPr lang="es-AR" smtClean="0"/>
          </a:p>
        </p:txBody>
      </p:sp>
      <p:sp>
        <p:nvSpPr>
          <p:cNvPr id="19459" name="5 Marcador de contenido"/>
          <p:cNvSpPr>
            <a:spLocks noGrp="1"/>
          </p:cNvSpPr>
          <p:nvPr>
            <p:ph idx="1"/>
          </p:nvPr>
        </p:nvSpPr>
        <p:spPr/>
        <p:txBody>
          <a:bodyPr/>
          <a:lstStyle/>
          <a:p>
            <a:pPr algn="ctr"/>
            <a:endParaRPr lang="en-US" dirty="0" smtClean="0"/>
          </a:p>
          <a:p>
            <a:pPr algn="ctr"/>
            <a:r>
              <a:rPr lang="en-US" dirty="0" smtClean="0"/>
              <a:t>“</a:t>
            </a:r>
            <a:r>
              <a:rPr lang="en-US" dirty="0" err="1" smtClean="0"/>
              <a:t>Más</a:t>
            </a:r>
            <a:r>
              <a:rPr lang="en-US" dirty="0" smtClean="0"/>
              <a:t> </a:t>
            </a:r>
            <a:r>
              <a:rPr lang="en-US" dirty="0" err="1" smtClean="0"/>
              <a:t>allá</a:t>
            </a:r>
            <a:r>
              <a:rPr lang="en-US" dirty="0" smtClean="0"/>
              <a:t> de </a:t>
            </a:r>
            <a:r>
              <a:rPr lang="en-US" dirty="0" err="1" smtClean="0"/>
              <a:t>las</a:t>
            </a:r>
            <a:r>
              <a:rPr lang="en-US" dirty="0" smtClean="0"/>
              <a:t> </a:t>
            </a:r>
            <a:r>
              <a:rPr lang="en-US" dirty="0" err="1" smtClean="0"/>
              <a:t>apariencias</a:t>
            </a:r>
            <a:r>
              <a:rPr lang="en-US" dirty="0" smtClean="0"/>
              <a:t> </a:t>
            </a:r>
            <a:r>
              <a:rPr lang="en-US" dirty="0" err="1" smtClean="0"/>
              <a:t>enga</a:t>
            </a:r>
            <a:r>
              <a:rPr lang="es-AR" dirty="0" err="1" smtClean="0"/>
              <a:t>ñosas</a:t>
            </a:r>
            <a:r>
              <a:rPr lang="es-AR" dirty="0" smtClean="0"/>
              <a:t>,  el único espacio social que en los dos últimos siglos ha ganado en profundidad , intensidad y riqueza es el que mantiene unidas a las generaciones en el seno de la familia.”</a:t>
            </a:r>
          </a:p>
          <a:p>
            <a:pPr algn="ctr">
              <a:buFont typeface="Wingdings" pitchFamily="2" charset="2"/>
              <a:buNone/>
            </a:pPr>
            <a:r>
              <a:rPr lang="en-US" dirty="0" smtClean="0"/>
              <a:t>( Luc Ferry)</a:t>
            </a:r>
            <a:endParaRPr lang="es-AR" dirty="0" smtClean="0"/>
          </a:p>
        </p:txBody>
      </p:sp>
      <p:sp>
        <p:nvSpPr>
          <p:cNvPr id="19460" name="3 Marcador de pie de página"/>
          <p:cNvSpPr>
            <a:spLocks noGrp="1"/>
          </p:cNvSpPr>
          <p:nvPr>
            <p:ph type="ftr" sz="quarter" idx="11"/>
          </p:nvPr>
        </p:nvSpPr>
        <p:spPr>
          <a:noFill/>
        </p:spPr>
        <p:txBody>
          <a:bodyPr/>
          <a:lstStyle/>
          <a:p>
            <a:r>
              <a:rPr lang="es-ES" smtClean="0"/>
              <a:t>Paola Delbosco</a:t>
            </a:r>
          </a:p>
        </p:txBody>
      </p:sp>
      <p:sp>
        <p:nvSpPr>
          <p:cNvPr id="19461" name="4 Marcador de número de diapositiva"/>
          <p:cNvSpPr>
            <a:spLocks noGrp="1"/>
          </p:cNvSpPr>
          <p:nvPr>
            <p:ph type="sldNum" sz="quarter" idx="12"/>
          </p:nvPr>
        </p:nvSpPr>
        <p:spPr>
          <a:noFill/>
        </p:spPr>
        <p:txBody>
          <a:bodyPr/>
          <a:lstStyle/>
          <a:p>
            <a:fld id="{0928D270-4550-4157-AF9B-C296CB953265}" type="slidenum">
              <a:rPr lang="es-ES" smtClean="0"/>
              <a:pPr/>
              <a:t>20</a:t>
            </a:fld>
            <a:endParaRPr lang="es-ES"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AR" dirty="0" smtClean="0"/>
              <a:t>LA FAMILIA COMO SUJETO SOCIAL</a:t>
            </a:r>
            <a:endParaRPr lang="es-AR" dirty="0"/>
          </a:p>
        </p:txBody>
      </p:sp>
      <p:sp>
        <p:nvSpPr>
          <p:cNvPr id="3" name="2 Marcador de contenido"/>
          <p:cNvSpPr>
            <a:spLocks noGrp="1"/>
          </p:cNvSpPr>
          <p:nvPr>
            <p:ph idx="1"/>
          </p:nvPr>
        </p:nvSpPr>
        <p:spPr/>
        <p:txBody>
          <a:bodyPr>
            <a:normAutofit lnSpcReduction="10000"/>
          </a:bodyPr>
          <a:lstStyle/>
          <a:p>
            <a:endParaRPr lang="es-AR" dirty="0" smtClean="0"/>
          </a:p>
          <a:p>
            <a:r>
              <a:rPr lang="es-AR" dirty="0" smtClean="0"/>
              <a:t>LA UNIÓN NATURALMENTE FECUNDA</a:t>
            </a:r>
          </a:p>
          <a:p>
            <a:r>
              <a:rPr lang="es-AR" dirty="0" smtClean="0"/>
              <a:t>EL APRENDIZAJE DEL AMOR GENEROSO</a:t>
            </a:r>
          </a:p>
          <a:p>
            <a:r>
              <a:rPr lang="es-AR" dirty="0" smtClean="0"/>
              <a:t>LA IDENTIDAD</a:t>
            </a:r>
          </a:p>
          <a:p>
            <a:r>
              <a:rPr lang="es-AR" dirty="0" smtClean="0"/>
              <a:t>EL TIEMPO GENERADO (J. Pérez Adán)</a:t>
            </a:r>
          </a:p>
          <a:p>
            <a:r>
              <a:rPr lang="es-AR" dirty="0" smtClean="0"/>
              <a:t>EL APRENDIZAJE DE LA CONFIANZA</a:t>
            </a:r>
          </a:p>
          <a:p>
            <a:r>
              <a:rPr lang="es-AR" dirty="0" smtClean="0"/>
              <a:t>EL APRENDIZAJE DEL BIEN QUE SURGE DEL DAR</a:t>
            </a:r>
          </a:p>
          <a:p>
            <a:r>
              <a:rPr lang="es-AR" dirty="0" smtClean="0"/>
              <a:t>EL VALOR DE LAS GENERACIONES (DIMENSIÓN DIACRÓNICA)</a:t>
            </a:r>
          </a:p>
          <a:p>
            <a:r>
              <a:rPr lang="es-AR" dirty="0" smtClean="0"/>
              <a:t>LA TRANSMISIÓN VIVENCIAL DE LOS VALORES</a:t>
            </a:r>
            <a:endParaRPr lang="es-AR" dirty="0"/>
          </a:p>
        </p:txBody>
      </p:sp>
      <p:sp>
        <p:nvSpPr>
          <p:cNvPr id="4" name="3 Marcador de pie de página"/>
          <p:cNvSpPr>
            <a:spLocks noGrp="1"/>
          </p:cNvSpPr>
          <p:nvPr>
            <p:ph type="ftr" sz="quarter" idx="11"/>
          </p:nvPr>
        </p:nvSpPr>
        <p:spPr/>
        <p:txBody>
          <a:bodyPr/>
          <a:lstStyle/>
          <a:p>
            <a:r>
              <a:rPr lang="es-AR" smtClean="0"/>
              <a:t>Paola Delbosco</a:t>
            </a:r>
            <a:endParaRPr lang="es-AR"/>
          </a:p>
        </p:txBody>
      </p:sp>
      <p:sp>
        <p:nvSpPr>
          <p:cNvPr id="5" name="4 Marcador de número de diapositiva"/>
          <p:cNvSpPr>
            <a:spLocks noGrp="1"/>
          </p:cNvSpPr>
          <p:nvPr>
            <p:ph type="sldNum" sz="quarter" idx="12"/>
          </p:nvPr>
        </p:nvSpPr>
        <p:spPr/>
        <p:txBody>
          <a:bodyPr/>
          <a:lstStyle/>
          <a:p>
            <a:fld id="{FF7B57B3-F156-481F-A47B-49107894F945}" type="slidenum">
              <a:rPr lang="es-AR" smtClean="0"/>
              <a:pPr/>
              <a:t>21</a:t>
            </a:fld>
            <a:endParaRPr lang="es-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pic>
        <p:nvPicPr>
          <p:cNvPr id="1026" name="Picture 2"/>
          <p:cNvPicPr>
            <a:picLocks noGrp="1" noChangeAspect="1" noChangeArrowheads="1"/>
          </p:cNvPicPr>
          <p:nvPr>
            <p:ph idx="1"/>
          </p:nvPr>
        </p:nvPicPr>
        <p:blipFill>
          <a:blip r:embed="rId2" cstate="print"/>
          <a:srcRect/>
          <a:stretch>
            <a:fillRect/>
          </a:stretch>
        </p:blipFill>
        <p:spPr bwMode="auto">
          <a:xfrm>
            <a:off x="323528" y="404664"/>
            <a:ext cx="8496943" cy="5544616"/>
          </a:xfrm>
          <a:prstGeom prst="rect">
            <a:avLst/>
          </a:prstGeom>
          <a:noFill/>
          <a:ln w="9525">
            <a:noFill/>
            <a:miter lim="800000"/>
            <a:headEnd/>
            <a:tailEnd/>
          </a:ln>
          <a:effectLst/>
        </p:spPr>
      </p:pic>
      <p:sp>
        <p:nvSpPr>
          <p:cNvPr id="6" name="5 Marcador de pie de página"/>
          <p:cNvSpPr>
            <a:spLocks noGrp="1"/>
          </p:cNvSpPr>
          <p:nvPr>
            <p:ph type="ftr" sz="quarter" idx="11"/>
          </p:nvPr>
        </p:nvSpPr>
        <p:spPr/>
        <p:txBody>
          <a:bodyPr/>
          <a:lstStyle/>
          <a:p>
            <a:r>
              <a:rPr lang="es-AR" smtClean="0"/>
              <a:t>Paola Delbosco</a:t>
            </a:r>
            <a:endParaRPr lang="es-AR"/>
          </a:p>
        </p:txBody>
      </p:sp>
      <p:sp>
        <p:nvSpPr>
          <p:cNvPr id="5" name="4 Marcador de número de diapositiva"/>
          <p:cNvSpPr>
            <a:spLocks noGrp="1"/>
          </p:cNvSpPr>
          <p:nvPr>
            <p:ph type="sldNum" sz="quarter" idx="12"/>
          </p:nvPr>
        </p:nvSpPr>
        <p:spPr/>
        <p:txBody>
          <a:bodyPr/>
          <a:lstStyle/>
          <a:p>
            <a:fld id="{FF7B57B3-F156-481F-A47B-49107894F945}" type="slidenum">
              <a:rPr lang="es-AR" smtClean="0"/>
              <a:pPr/>
              <a:t>22</a:t>
            </a:fld>
            <a:endParaRPr lang="es-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Gráfico"/>
          <p:cNvGraphicFramePr/>
          <p:nvPr>
            <p:extLst>
              <p:ext uri="{D42A27DB-BD31-4B8C-83A1-F6EECF244321}">
                <p14:modId xmlns="" xmlns:p14="http://schemas.microsoft.com/office/powerpoint/2010/main" val="975574694"/>
              </p:ext>
            </p:extLst>
          </p:nvPr>
        </p:nvGraphicFramePr>
        <p:xfrm>
          <a:off x="844062" y="1934965"/>
          <a:ext cx="7649605" cy="3582269"/>
        </p:xfrm>
        <a:graphic>
          <a:graphicData uri="http://schemas.openxmlformats.org/drawingml/2006/chart">
            <c:chart xmlns:c="http://schemas.openxmlformats.org/drawingml/2006/chart" xmlns:r="http://schemas.openxmlformats.org/officeDocument/2006/relationships" r:id="rId2"/>
          </a:graphicData>
        </a:graphic>
      </p:graphicFrame>
      <p:sp>
        <p:nvSpPr>
          <p:cNvPr id="11" name="10 CuadroTexto"/>
          <p:cNvSpPr txBox="1"/>
          <p:nvPr/>
        </p:nvSpPr>
        <p:spPr>
          <a:xfrm>
            <a:off x="875038" y="1124744"/>
            <a:ext cx="7552160" cy="738664"/>
          </a:xfrm>
          <a:prstGeom prst="rect">
            <a:avLst/>
          </a:prstGeom>
          <a:noFill/>
        </p:spPr>
        <p:txBody>
          <a:bodyPr wrap="square" rtlCol="0">
            <a:spAutoFit/>
          </a:bodyPr>
          <a:lstStyle/>
          <a:p>
            <a:r>
              <a:rPr lang="es-AR" sz="1400" b="1" dirty="0">
                <a:solidFill>
                  <a:schemeClr val="tx1">
                    <a:lumMod val="75000"/>
                    <a:lumOff val="25000"/>
                  </a:schemeClr>
                </a:solidFill>
              </a:rPr>
              <a:t>PRINCIPALES ASPECTOS SOBRE LOS QUE DEBERIA CENTRARSE UNA SOCIEDAD IDEAL</a:t>
            </a:r>
          </a:p>
          <a:p>
            <a:r>
              <a:rPr lang="es-AR" sz="1400" dirty="0">
                <a:solidFill>
                  <a:schemeClr val="bg1">
                    <a:lumMod val="50000"/>
                  </a:schemeClr>
                </a:solidFill>
                <a:latin typeface="Arial" pitchFamily="34" charset="0"/>
                <a:ea typeface="Verdana" pitchFamily="34" charset="0"/>
                <a:cs typeface="Arial" pitchFamily="34" charset="0"/>
              </a:rPr>
              <a:t>10 AÑOS DE TENDENCIA </a:t>
            </a:r>
          </a:p>
        </p:txBody>
      </p:sp>
      <p:sp>
        <p:nvSpPr>
          <p:cNvPr id="12" name="11 CuadroTexto"/>
          <p:cNvSpPr txBox="1"/>
          <p:nvPr/>
        </p:nvSpPr>
        <p:spPr>
          <a:xfrm>
            <a:off x="517397" y="188640"/>
            <a:ext cx="7721696" cy="1015663"/>
          </a:xfrm>
          <a:prstGeom prst="rect">
            <a:avLst/>
          </a:prstGeom>
          <a:noFill/>
        </p:spPr>
        <p:txBody>
          <a:bodyPr wrap="square" rtlCol="0">
            <a:spAutoFit/>
          </a:bodyPr>
          <a:lstStyle/>
          <a:p>
            <a:r>
              <a:rPr lang="es-AR" sz="2000" dirty="0">
                <a:solidFill>
                  <a:prstClr val="black"/>
                </a:solidFill>
                <a:ea typeface="Verdana" pitchFamily="34" charset="0"/>
                <a:cs typeface="Arial" pitchFamily="34" charset="0"/>
              </a:rPr>
              <a:t>Familia como eje con una tendencia histórica algo decreciente en contraposición a aumento del foco en individuos</a:t>
            </a:r>
          </a:p>
        </p:txBody>
      </p:sp>
      <p:pic>
        <p:nvPicPr>
          <p:cNvPr id="7" name="Picture 3" descr="C:\Users\MariaEugenia\AppData\Local\Microsoft\Windows\INetCache\Content.Outlook\QGTWOE71\logo h + instituto.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699005" y="5538408"/>
            <a:ext cx="2060537" cy="1274968"/>
          </a:xfrm>
          <a:prstGeom prst="rect">
            <a:avLst/>
          </a:prstGeom>
          <a:noFill/>
          <a:extLst>
            <a:ext uri="{909E8E84-426E-40DD-AFC4-6F175D3DCCD1}">
              <a14:hiddenFill xmlns="" xmlns:a14="http://schemas.microsoft.com/office/drawing/2010/main">
                <a:solidFill>
                  <a:srgbClr val="FFFFFF"/>
                </a:solidFill>
              </a14:hiddenFill>
            </a:ext>
          </a:extLst>
        </p:spPr>
      </p:pic>
      <p:sp>
        <p:nvSpPr>
          <p:cNvPr id="9" name="Text Box 3"/>
          <p:cNvSpPr txBox="1">
            <a:spLocks noChangeArrowheads="1"/>
          </p:cNvSpPr>
          <p:nvPr/>
        </p:nvSpPr>
        <p:spPr bwMode="auto">
          <a:xfrm>
            <a:off x="1235307" y="6274740"/>
            <a:ext cx="5663105" cy="558380"/>
          </a:xfrm>
          <a:prstGeom prst="rect">
            <a:avLst/>
          </a:prstGeom>
          <a:noFill/>
          <a:ln w="9525">
            <a:noFill/>
            <a:miter lim="800000"/>
            <a:headEnd/>
            <a:tailEnd/>
          </a:ln>
        </p:spPr>
        <p:txBody>
          <a:bodyPr wrap="square" lIns="95778" tIns="47890" rIns="95778" bIns="47890">
            <a:spAutoFit/>
          </a:bodyPr>
          <a:lstStyle/>
          <a:p>
            <a:pPr defTabSz="957263" eaLnBrk="0" hangingPunct="0"/>
            <a:r>
              <a:rPr lang="es-ES" sz="1000" b="1" dirty="0">
                <a:ea typeface="ＭＳ Ｐゴシック" pitchFamily="-108" charset="-128"/>
              </a:rPr>
              <a:t>Fuente: </a:t>
            </a:r>
            <a:r>
              <a:rPr lang="es-ES" sz="1000" b="1" dirty="0" err="1">
                <a:ea typeface="ＭＳ Ｐゴシック" pitchFamily="-108" charset="-128"/>
              </a:rPr>
              <a:t>Voices</a:t>
            </a:r>
            <a:r>
              <a:rPr lang="es-ES" sz="1000" b="1" dirty="0">
                <a:ea typeface="ＭＳ Ｐゴシック" pitchFamily="-108" charset="-128"/>
              </a:rPr>
              <a:t>! / Universidad Austral - Instituto de Ciencias para la Familia. </a:t>
            </a:r>
          </a:p>
          <a:p>
            <a:pPr defTabSz="957263" eaLnBrk="0" hangingPunct="0"/>
            <a:r>
              <a:rPr lang="es-ES" sz="1000" b="1" dirty="0">
                <a:ea typeface="ＭＳ Ｐゴシック" pitchFamily="-108" charset="-128"/>
              </a:rPr>
              <a:t>Muestra Nacional. Entrevistas personales domiciliarias. 1000 casos. Enero 2015  </a:t>
            </a:r>
          </a:p>
        </p:txBody>
      </p:sp>
    </p:spTree>
    <p:extLst>
      <p:ext uri="{BB962C8B-B14F-4D97-AF65-F5344CB8AC3E}">
        <p14:creationId xmlns="" xmlns:p14="http://schemas.microsoft.com/office/powerpoint/2010/main" val="1808282061"/>
      </p:ext>
    </p:extLst>
  </p:cSld>
  <p:clrMapOvr>
    <a:masterClrMapping/>
  </p:clrMapOvr>
  <p:transition spd="slow">
    <p:pu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CuadroTexto"/>
          <p:cNvSpPr txBox="1"/>
          <p:nvPr/>
        </p:nvSpPr>
        <p:spPr>
          <a:xfrm>
            <a:off x="517397" y="291074"/>
            <a:ext cx="7721696" cy="1354217"/>
          </a:xfrm>
          <a:prstGeom prst="rect">
            <a:avLst/>
          </a:prstGeom>
          <a:noFill/>
        </p:spPr>
        <p:txBody>
          <a:bodyPr wrap="square" rtlCol="0">
            <a:spAutoFit/>
          </a:bodyPr>
          <a:lstStyle/>
          <a:p>
            <a:r>
              <a:rPr lang="es-AR" sz="2000" dirty="0"/>
              <a:t>La familia fundada a través del matrimonio es la unidad fundamental de la sociedad</a:t>
            </a:r>
          </a:p>
          <a:p>
            <a:r>
              <a:rPr lang="es-AR" sz="1400" dirty="0">
                <a:solidFill>
                  <a:prstClr val="white">
                    <a:lumMod val="50000"/>
                  </a:prstClr>
                </a:solidFill>
                <a:ea typeface="Verdana" pitchFamily="34" charset="0"/>
                <a:cs typeface="Arial" pitchFamily="34" charset="0"/>
              </a:rPr>
              <a:t>Ahora me gustaría que </a:t>
            </a:r>
            <a:r>
              <a:rPr lang="es-AR" sz="1400" dirty="0" err="1">
                <a:solidFill>
                  <a:prstClr val="white">
                    <a:lumMod val="50000"/>
                  </a:prstClr>
                </a:solidFill>
                <a:ea typeface="Verdana" pitchFamily="34" charset="0"/>
                <a:cs typeface="Arial" pitchFamily="34" charset="0"/>
              </a:rPr>
              <a:t>Ud</a:t>
            </a:r>
            <a:r>
              <a:rPr lang="es-AR" sz="1400" dirty="0">
                <a:solidFill>
                  <a:prstClr val="white">
                    <a:lumMod val="50000"/>
                  </a:prstClr>
                </a:solidFill>
                <a:ea typeface="Verdana" pitchFamily="34" charset="0"/>
                <a:cs typeface="Arial" pitchFamily="34" charset="0"/>
              </a:rPr>
              <a:t> me diga su grado de acuerdo o desacuerdo con las siguientes frases. Está usted fuertemente de acuerdo, algo de acuerdo, algo en desacuerdo o fuertemente en desacuerdo?</a:t>
            </a:r>
            <a:endParaRPr lang="es-MX" sz="1400" dirty="0">
              <a:solidFill>
                <a:prstClr val="white">
                  <a:lumMod val="50000"/>
                </a:prstClr>
              </a:solidFill>
              <a:ea typeface="Verdana" pitchFamily="34" charset="0"/>
              <a:cs typeface="Arial" pitchFamily="34" charset="0"/>
            </a:endParaRPr>
          </a:p>
        </p:txBody>
      </p:sp>
      <p:graphicFrame>
        <p:nvGraphicFramePr>
          <p:cNvPr id="5" name="4 Gráfico"/>
          <p:cNvGraphicFramePr/>
          <p:nvPr>
            <p:extLst>
              <p:ext uri="{D42A27DB-BD31-4B8C-83A1-F6EECF244321}">
                <p14:modId xmlns="" xmlns:p14="http://schemas.microsoft.com/office/powerpoint/2010/main" val="2664301708"/>
              </p:ext>
            </p:extLst>
          </p:nvPr>
        </p:nvGraphicFramePr>
        <p:xfrm>
          <a:off x="875036" y="1645291"/>
          <a:ext cx="5458970" cy="4176463"/>
        </p:xfrm>
        <a:graphic>
          <a:graphicData uri="http://schemas.openxmlformats.org/drawingml/2006/chart">
            <c:chart xmlns:c="http://schemas.openxmlformats.org/drawingml/2006/chart" xmlns:r="http://schemas.openxmlformats.org/officeDocument/2006/relationships" r:id="rId2"/>
          </a:graphicData>
        </a:graphic>
      </p:graphicFrame>
      <p:sp>
        <p:nvSpPr>
          <p:cNvPr id="8" name="7 CuadroTexto"/>
          <p:cNvSpPr txBox="1"/>
          <p:nvPr/>
        </p:nvSpPr>
        <p:spPr>
          <a:xfrm>
            <a:off x="6369327" y="1844824"/>
            <a:ext cx="2285414" cy="738664"/>
          </a:xfrm>
          <a:prstGeom prst="rect">
            <a:avLst/>
          </a:prstGeom>
          <a:solidFill>
            <a:schemeClr val="bg1">
              <a:lumMod val="95000"/>
            </a:schemeClr>
          </a:solidFill>
        </p:spPr>
        <p:txBody>
          <a:bodyPr wrap="square" rtlCol="0">
            <a:spAutoFit/>
          </a:bodyPr>
          <a:lstStyle/>
          <a:p>
            <a:r>
              <a:rPr lang="es-MX" sz="1400" dirty="0">
                <a:solidFill>
                  <a:schemeClr val="bg1">
                    <a:lumMod val="50000"/>
                  </a:schemeClr>
                </a:solidFill>
                <a:latin typeface="Arial" pitchFamily="34" charset="0"/>
                <a:ea typeface="Verdana" pitchFamily="34" charset="0"/>
                <a:cs typeface="Arial" pitchFamily="34" charset="0"/>
              </a:rPr>
              <a:t>ACUERDO	          82%</a:t>
            </a:r>
          </a:p>
          <a:p>
            <a:endParaRPr lang="es-MX" sz="1400" dirty="0">
              <a:solidFill>
                <a:schemeClr val="bg1">
                  <a:lumMod val="50000"/>
                </a:schemeClr>
              </a:solidFill>
              <a:latin typeface="Arial" pitchFamily="34" charset="0"/>
              <a:ea typeface="Verdana" pitchFamily="34" charset="0"/>
              <a:cs typeface="Arial" pitchFamily="34" charset="0"/>
            </a:endParaRPr>
          </a:p>
          <a:p>
            <a:r>
              <a:rPr lang="es-MX" sz="1400" dirty="0">
                <a:solidFill>
                  <a:schemeClr val="bg1">
                    <a:lumMod val="50000"/>
                  </a:schemeClr>
                </a:solidFill>
                <a:latin typeface="Arial" pitchFamily="34" charset="0"/>
                <a:ea typeface="Verdana" pitchFamily="34" charset="0"/>
                <a:cs typeface="Arial" pitchFamily="34" charset="0"/>
              </a:rPr>
              <a:t>DESACUERDO   17%</a:t>
            </a:r>
          </a:p>
        </p:txBody>
      </p:sp>
      <p:graphicFrame>
        <p:nvGraphicFramePr>
          <p:cNvPr id="10" name="9 Gráfico"/>
          <p:cNvGraphicFramePr/>
          <p:nvPr>
            <p:extLst>
              <p:ext uri="{D42A27DB-BD31-4B8C-83A1-F6EECF244321}">
                <p14:modId xmlns="" xmlns:p14="http://schemas.microsoft.com/office/powerpoint/2010/main" val="2310642512"/>
              </p:ext>
            </p:extLst>
          </p:nvPr>
        </p:nvGraphicFramePr>
        <p:xfrm>
          <a:off x="6340063" y="3415088"/>
          <a:ext cx="2314678" cy="1774553"/>
        </p:xfrm>
        <a:graphic>
          <a:graphicData uri="http://schemas.openxmlformats.org/drawingml/2006/chart">
            <c:chart xmlns:c="http://schemas.openxmlformats.org/drawingml/2006/chart" xmlns:r="http://schemas.openxmlformats.org/officeDocument/2006/relationships" r:id="rId3"/>
          </a:graphicData>
        </a:graphic>
      </p:graphicFrame>
      <p:sp>
        <p:nvSpPr>
          <p:cNvPr id="13" name="12 CuadroTexto"/>
          <p:cNvSpPr txBox="1"/>
          <p:nvPr/>
        </p:nvSpPr>
        <p:spPr>
          <a:xfrm>
            <a:off x="6371038" y="2780930"/>
            <a:ext cx="3564025" cy="307777"/>
          </a:xfrm>
          <a:prstGeom prst="rect">
            <a:avLst/>
          </a:prstGeom>
          <a:noFill/>
        </p:spPr>
        <p:txBody>
          <a:bodyPr wrap="square" rtlCol="0">
            <a:spAutoFit/>
          </a:bodyPr>
          <a:lstStyle/>
          <a:p>
            <a:r>
              <a:rPr lang="es-MX" sz="1400" dirty="0">
                <a:solidFill>
                  <a:schemeClr val="bg1">
                    <a:lumMod val="50000"/>
                  </a:schemeClr>
                </a:solidFill>
                <a:latin typeface="Arial" pitchFamily="34" charset="0"/>
                <a:ea typeface="Verdana" pitchFamily="34" charset="0"/>
                <a:cs typeface="Arial" pitchFamily="34" charset="0"/>
              </a:rPr>
              <a:t>ACUERDO ULT 10 AÑOS</a:t>
            </a:r>
          </a:p>
        </p:txBody>
      </p:sp>
      <p:cxnSp>
        <p:nvCxnSpPr>
          <p:cNvPr id="14" name="13 Conector recto"/>
          <p:cNvCxnSpPr/>
          <p:nvPr/>
        </p:nvCxnSpPr>
        <p:spPr>
          <a:xfrm>
            <a:off x="6412208" y="3105723"/>
            <a:ext cx="2184524" cy="4284"/>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3 Rectángulo"/>
          <p:cNvSpPr/>
          <p:nvPr/>
        </p:nvSpPr>
        <p:spPr>
          <a:xfrm>
            <a:off x="6369694" y="2744433"/>
            <a:ext cx="2285046" cy="2611854"/>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pic>
        <p:nvPicPr>
          <p:cNvPr id="11" name="Picture 3" descr="C:\Users\MariaEugenia\AppData\Local\Microsoft\Windows\INetCache\Content.Outlook\QGTWOE71\logo h + instituto.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699005" y="5538408"/>
            <a:ext cx="2060537" cy="1274968"/>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 Box 3"/>
          <p:cNvSpPr txBox="1">
            <a:spLocks noChangeArrowheads="1"/>
          </p:cNvSpPr>
          <p:nvPr/>
        </p:nvSpPr>
        <p:spPr bwMode="auto">
          <a:xfrm>
            <a:off x="1235307" y="6274740"/>
            <a:ext cx="5663105" cy="558380"/>
          </a:xfrm>
          <a:prstGeom prst="rect">
            <a:avLst/>
          </a:prstGeom>
          <a:noFill/>
          <a:ln w="9525">
            <a:noFill/>
            <a:miter lim="800000"/>
            <a:headEnd/>
            <a:tailEnd/>
          </a:ln>
        </p:spPr>
        <p:txBody>
          <a:bodyPr wrap="square" lIns="95778" tIns="47890" rIns="95778" bIns="47890">
            <a:spAutoFit/>
          </a:bodyPr>
          <a:lstStyle/>
          <a:p>
            <a:pPr defTabSz="957263" eaLnBrk="0" hangingPunct="0"/>
            <a:r>
              <a:rPr lang="es-ES" sz="1000" b="1" dirty="0">
                <a:ea typeface="ＭＳ Ｐゴシック" pitchFamily="-108" charset="-128"/>
              </a:rPr>
              <a:t>Fuente: </a:t>
            </a:r>
            <a:r>
              <a:rPr lang="es-ES" sz="1000" b="1" dirty="0" err="1">
                <a:ea typeface="ＭＳ Ｐゴシック" pitchFamily="-108" charset="-128"/>
              </a:rPr>
              <a:t>Voices</a:t>
            </a:r>
            <a:r>
              <a:rPr lang="es-ES" sz="1000" b="1" dirty="0">
                <a:ea typeface="ＭＳ Ｐゴシック" pitchFamily="-108" charset="-128"/>
              </a:rPr>
              <a:t>! / Universidad Austral - Instituto de Ciencias para la Familia. </a:t>
            </a:r>
          </a:p>
          <a:p>
            <a:pPr defTabSz="957263" eaLnBrk="0" hangingPunct="0"/>
            <a:r>
              <a:rPr lang="es-ES" sz="1000" b="1" dirty="0">
                <a:ea typeface="ＭＳ Ｐゴシック" pitchFamily="-108" charset="-128"/>
              </a:rPr>
              <a:t>Muestra Nacional. Entrevistas personales domiciliarias. 1000 casos. Enero 2015  </a:t>
            </a:r>
          </a:p>
        </p:txBody>
      </p:sp>
    </p:spTree>
    <p:extLst>
      <p:ext uri="{BB962C8B-B14F-4D97-AF65-F5344CB8AC3E}">
        <p14:creationId xmlns="" xmlns:p14="http://schemas.microsoft.com/office/powerpoint/2010/main" val="2155968258"/>
      </p:ext>
    </p:extLst>
  </p:cSld>
  <p:clrMapOvr>
    <a:masterClrMapping/>
  </p:clrMapOvr>
  <p:transition spd="slow">
    <p:push/>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2"/>
          <p:cNvSpPr>
            <a:spLocks noGrp="1" noChangeArrowheads="1"/>
          </p:cNvSpPr>
          <p:nvPr>
            <p:ph type="title"/>
          </p:nvPr>
        </p:nvSpPr>
        <p:spPr/>
        <p:txBody>
          <a:bodyPr/>
          <a:lstStyle/>
          <a:p>
            <a:pPr eaLnBrk="1" hangingPunct="1"/>
            <a:r>
              <a:rPr lang="es-AR" smtClean="0"/>
              <a:t>FUNCIÓN DE LA FAMILIA</a:t>
            </a:r>
            <a:endParaRPr lang="es-ES" smtClean="0"/>
          </a:p>
        </p:txBody>
      </p:sp>
      <p:sp>
        <p:nvSpPr>
          <p:cNvPr id="20485" name="Rectangle 3"/>
          <p:cNvSpPr>
            <a:spLocks noGrp="1" noChangeArrowheads="1"/>
          </p:cNvSpPr>
          <p:nvPr>
            <p:ph idx="1"/>
          </p:nvPr>
        </p:nvSpPr>
        <p:spPr/>
        <p:txBody>
          <a:bodyPr/>
          <a:lstStyle/>
          <a:p>
            <a:pPr eaLnBrk="1" hangingPunct="1"/>
            <a:endParaRPr lang="es-AR" dirty="0" smtClean="0"/>
          </a:p>
          <a:p>
            <a:pPr eaLnBrk="1" hangingPunct="1">
              <a:buNone/>
            </a:pPr>
            <a:endParaRPr lang="es-AR" dirty="0" smtClean="0"/>
          </a:p>
          <a:p>
            <a:pPr eaLnBrk="1" hangingPunct="1">
              <a:buNone/>
            </a:pPr>
            <a:r>
              <a:rPr lang="es-AR" dirty="0" smtClean="0"/>
              <a:t>“Hay una montaña de evidencias científicas que muestran que cuando las familias se desintegran, a menudo  los niños terminan con heridas intelectuales, físicas y emocionales que persisten toda la vida”</a:t>
            </a:r>
          </a:p>
          <a:p>
            <a:pPr eaLnBrk="1" hangingPunct="1">
              <a:buNone/>
            </a:pPr>
            <a:r>
              <a:rPr lang="es-AR" dirty="0" smtClean="0"/>
              <a:t>                ( K. </a:t>
            </a:r>
            <a:r>
              <a:rPr lang="es-AR" dirty="0" err="1" smtClean="0"/>
              <a:t>Zinsmeister</a:t>
            </a:r>
            <a:r>
              <a:rPr lang="es-AR" dirty="0" smtClean="0"/>
              <a:t>) </a:t>
            </a:r>
            <a:endParaRPr lang="es-ES" dirty="0" smtClean="0"/>
          </a:p>
        </p:txBody>
      </p:sp>
      <p:sp>
        <p:nvSpPr>
          <p:cNvPr id="20482" name="4 Marcador de pie de página"/>
          <p:cNvSpPr>
            <a:spLocks noGrp="1"/>
          </p:cNvSpPr>
          <p:nvPr>
            <p:ph type="ftr" sz="quarter" idx="11"/>
          </p:nvPr>
        </p:nvSpPr>
        <p:spPr>
          <a:noFill/>
        </p:spPr>
        <p:txBody>
          <a:bodyPr/>
          <a:lstStyle/>
          <a:p>
            <a:r>
              <a:rPr lang="es-ES" smtClean="0"/>
              <a:t>Paola Delbosco</a:t>
            </a:r>
          </a:p>
        </p:txBody>
      </p:sp>
      <p:sp>
        <p:nvSpPr>
          <p:cNvPr id="20483" name="5 Marcador de número de diapositiva"/>
          <p:cNvSpPr>
            <a:spLocks noGrp="1"/>
          </p:cNvSpPr>
          <p:nvPr>
            <p:ph type="sldNum" sz="quarter" idx="12"/>
          </p:nvPr>
        </p:nvSpPr>
        <p:spPr>
          <a:noFill/>
        </p:spPr>
        <p:txBody>
          <a:bodyPr/>
          <a:lstStyle/>
          <a:p>
            <a:fld id="{7C5C912A-D84B-4BD7-957C-566831452778}" type="slidenum">
              <a:rPr lang="es-ES" smtClean="0"/>
              <a:pPr/>
              <a:t>25</a:t>
            </a:fld>
            <a:endParaRPr lang="es-ES"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AR"/>
          </a:p>
        </p:txBody>
      </p:sp>
      <p:sp>
        <p:nvSpPr>
          <p:cNvPr id="3" name="2 Marcador de contenido"/>
          <p:cNvSpPr>
            <a:spLocks noGrp="1"/>
          </p:cNvSpPr>
          <p:nvPr>
            <p:ph idx="1"/>
          </p:nvPr>
        </p:nvSpPr>
        <p:spPr/>
        <p:txBody>
          <a:bodyPr>
            <a:normAutofit/>
          </a:bodyPr>
          <a:lstStyle/>
          <a:p>
            <a:pPr>
              <a:buNone/>
            </a:pPr>
            <a:r>
              <a:rPr lang="es-AR" sz="8000" b="1" i="1" dirty="0" smtClean="0"/>
              <a:t> ¡MUCHAS </a:t>
            </a:r>
            <a:endParaRPr lang="es-AR" sz="8000" b="1" i="1" dirty="0" smtClean="0"/>
          </a:p>
          <a:p>
            <a:pPr>
              <a:buNone/>
            </a:pPr>
            <a:r>
              <a:rPr lang="es-AR" sz="8000" b="1" i="1" dirty="0" smtClean="0"/>
              <a:t>            GRACIAS!</a:t>
            </a:r>
            <a:endParaRPr lang="es-AR" sz="8000" b="1" i="1" dirty="0"/>
          </a:p>
        </p:txBody>
      </p:sp>
      <p:sp>
        <p:nvSpPr>
          <p:cNvPr id="4" name="3 Marcador de pie de página"/>
          <p:cNvSpPr>
            <a:spLocks noGrp="1"/>
          </p:cNvSpPr>
          <p:nvPr>
            <p:ph type="ftr" sz="quarter" idx="11"/>
          </p:nvPr>
        </p:nvSpPr>
        <p:spPr/>
        <p:txBody>
          <a:bodyPr/>
          <a:lstStyle/>
          <a:p>
            <a:r>
              <a:rPr lang="es-AR" smtClean="0"/>
              <a:t>Paola Delbosco</a:t>
            </a:r>
            <a:endParaRPr lang="es-AR"/>
          </a:p>
        </p:txBody>
      </p:sp>
      <p:sp>
        <p:nvSpPr>
          <p:cNvPr id="5" name="4 Marcador de número de diapositiva"/>
          <p:cNvSpPr>
            <a:spLocks noGrp="1"/>
          </p:cNvSpPr>
          <p:nvPr>
            <p:ph type="sldNum" sz="quarter" idx="12"/>
          </p:nvPr>
        </p:nvSpPr>
        <p:spPr/>
        <p:txBody>
          <a:bodyPr/>
          <a:lstStyle/>
          <a:p>
            <a:fld id="{FF7B57B3-F156-481F-A47B-49107894F945}" type="slidenum">
              <a:rPr lang="es-AR" smtClean="0"/>
              <a:pPr/>
              <a:t>26</a:t>
            </a:fld>
            <a:endParaRPr lang="es-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2"/>
          <p:cNvSpPr>
            <a:spLocks noGrp="1" noChangeArrowheads="1"/>
          </p:cNvSpPr>
          <p:nvPr>
            <p:ph type="title"/>
          </p:nvPr>
        </p:nvSpPr>
        <p:spPr/>
        <p:txBody>
          <a:bodyPr>
            <a:normAutofit fontScale="90000"/>
          </a:bodyPr>
          <a:lstStyle/>
          <a:p>
            <a:pPr eaLnBrk="1" hangingPunct="1"/>
            <a:r>
              <a:rPr lang="es-AR" sz="4000" smtClean="0"/>
              <a:t>LA FAMILIA COMO </a:t>
            </a:r>
            <a:br>
              <a:rPr lang="es-AR" sz="4000" smtClean="0"/>
            </a:br>
            <a:r>
              <a:rPr lang="es-AR" sz="4000" smtClean="0"/>
              <a:t>PRIMERA SOCIEDAD</a:t>
            </a:r>
            <a:endParaRPr lang="es-ES" sz="4000" smtClean="0"/>
          </a:p>
        </p:txBody>
      </p:sp>
      <p:sp>
        <p:nvSpPr>
          <p:cNvPr id="10245" name="Rectangle 3"/>
          <p:cNvSpPr>
            <a:spLocks noGrp="1" noChangeArrowheads="1"/>
          </p:cNvSpPr>
          <p:nvPr>
            <p:ph idx="1"/>
          </p:nvPr>
        </p:nvSpPr>
        <p:spPr/>
        <p:txBody>
          <a:bodyPr/>
          <a:lstStyle/>
          <a:p>
            <a:pPr eaLnBrk="1" hangingPunct="1"/>
            <a:endParaRPr lang="es-AR" smtClean="0"/>
          </a:p>
          <a:p>
            <a:pPr eaLnBrk="1" hangingPunct="1"/>
            <a:endParaRPr lang="es-AR" smtClean="0"/>
          </a:p>
          <a:p>
            <a:pPr eaLnBrk="1" hangingPunct="1">
              <a:buFont typeface="Wingdings" pitchFamily="2" charset="2"/>
              <a:buNone/>
            </a:pPr>
            <a:r>
              <a:rPr lang="es-AR" smtClean="0"/>
              <a:t>“Los humanos somos seres sociales antes de ser individuales.”</a:t>
            </a:r>
          </a:p>
          <a:p>
            <a:pPr eaLnBrk="1" hangingPunct="1">
              <a:buFont typeface="Wingdings" pitchFamily="2" charset="2"/>
              <a:buNone/>
            </a:pPr>
            <a:r>
              <a:rPr lang="es-AR" smtClean="0"/>
              <a:t>         ( José Pérez Adán) </a:t>
            </a:r>
            <a:endParaRPr lang="es-ES" smtClean="0"/>
          </a:p>
        </p:txBody>
      </p:sp>
      <p:sp>
        <p:nvSpPr>
          <p:cNvPr id="10242" name="4 Marcador de pie de página"/>
          <p:cNvSpPr>
            <a:spLocks noGrp="1"/>
          </p:cNvSpPr>
          <p:nvPr>
            <p:ph type="ftr" sz="quarter" idx="11"/>
          </p:nvPr>
        </p:nvSpPr>
        <p:spPr>
          <a:noFill/>
        </p:spPr>
        <p:txBody>
          <a:bodyPr/>
          <a:lstStyle/>
          <a:p>
            <a:r>
              <a:rPr lang="es-ES" smtClean="0"/>
              <a:t>Paola Delbosco</a:t>
            </a:r>
          </a:p>
        </p:txBody>
      </p:sp>
      <p:sp>
        <p:nvSpPr>
          <p:cNvPr id="10243" name="5 Marcador de número de diapositiva"/>
          <p:cNvSpPr>
            <a:spLocks noGrp="1"/>
          </p:cNvSpPr>
          <p:nvPr>
            <p:ph type="sldNum" sz="quarter" idx="12"/>
          </p:nvPr>
        </p:nvSpPr>
        <p:spPr>
          <a:noFill/>
        </p:spPr>
        <p:txBody>
          <a:bodyPr/>
          <a:lstStyle/>
          <a:p>
            <a:fld id="{CACE39F7-DBD4-4839-B631-77A57B118EA9}" type="slidenum">
              <a:rPr lang="es-ES" smtClean="0"/>
              <a:pPr/>
              <a:t>3</a:t>
            </a:fld>
            <a:endParaRPr lang="es-ES"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n-US" sz="3200" dirty="0" smtClean="0"/>
              <a:t>FAMILIA: REALIDAD TRANSHISTÓRICA Y TRANSCULTURAL</a:t>
            </a:r>
            <a:endParaRPr lang="es-AR" sz="3200" dirty="0"/>
          </a:p>
        </p:txBody>
      </p:sp>
      <p:sp>
        <p:nvSpPr>
          <p:cNvPr id="3" name="2 Marcador de contenido"/>
          <p:cNvSpPr>
            <a:spLocks noGrp="1"/>
          </p:cNvSpPr>
          <p:nvPr>
            <p:ph idx="1"/>
          </p:nvPr>
        </p:nvSpPr>
        <p:spPr/>
        <p:txBody>
          <a:bodyPr/>
          <a:lstStyle/>
          <a:p>
            <a:pPr lvl="0"/>
            <a:endParaRPr lang="es-ES" dirty="0" smtClean="0">
              <a:latin typeface="Arial" pitchFamily="34" charset="0"/>
              <a:ea typeface="Times New Roman" pitchFamily="18" charset="0"/>
              <a:cs typeface="Arial" pitchFamily="34" charset="0"/>
            </a:endParaRPr>
          </a:p>
          <a:p>
            <a:pPr lvl="0"/>
            <a:endParaRPr lang="es-ES" dirty="0" smtClean="0">
              <a:latin typeface="Arial" pitchFamily="34" charset="0"/>
              <a:ea typeface="Times New Roman" pitchFamily="18" charset="0"/>
              <a:cs typeface="Arial" pitchFamily="34" charset="0"/>
            </a:endParaRPr>
          </a:p>
          <a:p>
            <a:pPr lvl="0"/>
            <a:r>
              <a:rPr lang="es-ES" dirty="0" smtClean="0">
                <a:latin typeface="Arial" pitchFamily="34" charset="0"/>
                <a:ea typeface="Times New Roman" pitchFamily="18" charset="0"/>
                <a:cs typeface="Arial" pitchFamily="34" charset="0"/>
              </a:rPr>
              <a:t>“</a:t>
            </a:r>
            <a:r>
              <a:rPr lang="es-ES" i="1" dirty="0" smtClean="0">
                <a:latin typeface="Arial" pitchFamily="34" charset="0"/>
                <a:ea typeface="Times New Roman" pitchFamily="18" charset="0"/>
                <a:cs typeface="Arial" pitchFamily="34" charset="0"/>
              </a:rPr>
              <a:t>La familia es la dimensión social más propia de lo humano. Se trata de un fenómeno universal a través de las razas, las culturas y los tiempos, con lo que adivinamos que la familia tiene una razón de funcionalidad social: es aquello que hace que la sociedad funcione.” (José Pérez Adán)</a:t>
            </a:r>
            <a:endParaRPr lang="es-AR" dirty="0" smtClean="0">
              <a:latin typeface="Arial" pitchFamily="34" charset="0"/>
              <a:cs typeface="Arial" pitchFamily="34" charset="0"/>
            </a:endParaRPr>
          </a:p>
          <a:p>
            <a:endParaRPr lang="es-AR" dirty="0"/>
          </a:p>
        </p:txBody>
      </p:sp>
      <p:sp>
        <p:nvSpPr>
          <p:cNvPr id="4" name="3 Marcador de pie de página"/>
          <p:cNvSpPr>
            <a:spLocks noGrp="1"/>
          </p:cNvSpPr>
          <p:nvPr>
            <p:ph type="ftr" sz="quarter" idx="11"/>
          </p:nvPr>
        </p:nvSpPr>
        <p:spPr/>
        <p:txBody>
          <a:bodyPr/>
          <a:lstStyle/>
          <a:p>
            <a:pPr>
              <a:defRPr/>
            </a:pPr>
            <a:r>
              <a:rPr lang="es-ES" smtClean="0"/>
              <a:t>Paola Delbosco</a:t>
            </a:r>
            <a:endParaRPr lang="es-ES"/>
          </a:p>
        </p:txBody>
      </p:sp>
      <p:sp>
        <p:nvSpPr>
          <p:cNvPr id="5" name="4 Marcador de número de diapositiva"/>
          <p:cNvSpPr>
            <a:spLocks noGrp="1"/>
          </p:cNvSpPr>
          <p:nvPr>
            <p:ph type="sldNum" sz="quarter" idx="12"/>
          </p:nvPr>
        </p:nvSpPr>
        <p:spPr/>
        <p:txBody>
          <a:bodyPr/>
          <a:lstStyle/>
          <a:p>
            <a:pPr>
              <a:defRPr/>
            </a:pPr>
            <a:fld id="{0D85F520-D1F8-40FE-B4D9-FB9E9D9AF910}" type="slidenum">
              <a:rPr lang="es-ES" smtClean="0"/>
              <a:pPr>
                <a:defRPr/>
              </a:pPr>
              <a:t>4</a:t>
            </a:fld>
            <a:endParaRPr lang="es-E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1 Título"/>
          <p:cNvSpPr>
            <a:spLocks noGrp="1"/>
          </p:cNvSpPr>
          <p:nvPr>
            <p:ph type="title"/>
          </p:nvPr>
        </p:nvSpPr>
        <p:spPr/>
        <p:txBody>
          <a:bodyPr>
            <a:normAutofit fontScale="90000"/>
          </a:bodyPr>
          <a:lstStyle/>
          <a:p>
            <a:pPr eaLnBrk="1" hangingPunct="1"/>
            <a:r>
              <a:rPr lang="en-US" smtClean="0"/>
              <a:t>          </a:t>
            </a:r>
            <a:r>
              <a:rPr lang="en-US" i="1" smtClean="0"/>
              <a:t>FAMILIA</a:t>
            </a:r>
            <a:r>
              <a:rPr lang="en-US" smtClean="0"/>
              <a:t/>
            </a:r>
            <a:br>
              <a:rPr lang="en-US" smtClean="0"/>
            </a:br>
            <a:r>
              <a:rPr lang="en-US" smtClean="0"/>
              <a:t> NATURALEZA Y CULTURA</a:t>
            </a:r>
            <a:endParaRPr lang="es-AR" smtClean="0"/>
          </a:p>
        </p:txBody>
      </p:sp>
      <p:sp>
        <p:nvSpPr>
          <p:cNvPr id="8195" name="2 Marcador de contenido"/>
          <p:cNvSpPr>
            <a:spLocks noGrp="1"/>
          </p:cNvSpPr>
          <p:nvPr>
            <p:ph idx="1"/>
          </p:nvPr>
        </p:nvSpPr>
        <p:spPr/>
        <p:txBody>
          <a:bodyPr/>
          <a:lstStyle/>
          <a:p>
            <a:pPr eaLnBrk="1" hangingPunct="1"/>
            <a:endParaRPr lang="es-AR" dirty="0" smtClean="0"/>
          </a:p>
          <a:p>
            <a:pPr eaLnBrk="1" hangingPunct="1"/>
            <a:r>
              <a:rPr lang="es-AR" dirty="0" smtClean="0"/>
              <a:t> </a:t>
            </a:r>
            <a:r>
              <a:rPr lang="es-AR" sz="2800" dirty="0" smtClean="0"/>
              <a:t>La familia es una </a:t>
            </a:r>
            <a:r>
              <a:rPr lang="es-AR" sz="2800" b="1" dirty="0" smtClean="0"/>
              <a:t>institución natural </a:t>
            </a:r>
            <a:r>
              <a:rPr lang="es-AR" sz="2800" dirty="0" smtClean="0"/>
              <a:t>en cuanto sólo la unión del varón y de la mujer es fecunda, y de ella surge la  nueva vida para la comunidad.</a:t>
            </a:r>
          </a:p>
          <a:p>
            <a:pPr eaLnBrk="1" hangingPunct="1"/>
            <a:endParaRPr lang="es-AR" sz="2800" dirty="0" smtClean="0"/>
          </a:p>
          <a:p>
            <a:pPr eaLnBrk="1" hangingPunct="1"/>
            <a:r>
              <a:rPr lang="es-AR" sz="2800" dirty="0" smtClean="0"/>
              <a:t>Pero la familia también asume, según las </a:t>
            </a:r>
            <a:r>
              <a:rPr lang="es-AR" sz="2800" b="1" dirty="0" smtClean="0"/>
              <a:t>culturas,</a:t>
            </a:r>
            <a:r>
              <a:rPr lang="es-AR" sz="2800" dirty="0" smtClean="0"/>
              <a:t> formas diferentes</a:t>
            </a:r>
            <a:r>
              <a:rPr lang="es-AR" sz="2800" b="1" dirty="0" smtClean="0"/>
              <a:t>, </a:t>
            </a:r>
            <a:r>
              <a:rPr lang="es-AR" sz="2800" dirty="0" smtClean="0"/>
              <a:t>no todas del mismo valor</a:t>
            </a:r>
            <a:r>
              <a:rPr lang="es-AR" dirty="0" smtClean="0"/>
              <a:t>.</a:t>
            </a:r>
          </a:p>
        </p:txBody>
      </p:sp>
      <p:sp>
        <p:nvSpPr>
          <p:cNvPr id="8196" name="3 Marcador de pie de página"/>
          <p:cNvSpPr>
            <a:spLocks noGrp="1"/>
          </p:cNvSpPr>
          <p:nvPr>
            <p:ph type="ftr" sz="quarter" idx="11"/>
          </p:nvPr>
        </p:nvSpPr>
        <p:spPr>
          <a:xfrm>
            <a:off x="3643313" y="6215063"/>
            <a:ext cx="2895600" cy="457200"/>
          </a:xfrm>
          <a:noFill/>
        </p:spPr>
        <p:txBody>
          <a:bodyPr/>
          <a:lstStyle/>
          <a:p>
            <a:r>
              <a:rPr lang="es-ES" smtClean="0"/>
              <a:t>Paola Delbosco</a:t>
            </a:r>
          </a:p>
        </p:txBody>
      </p:sp>
      <p:sp>
        <p:nvSpPr>
          <p:cNvPr id="8197" name="4 Marcador de número de diapositiva"/>
          <p:cNvSpPr>
            <a:spLocks noGrp="1"/>
          </p:cNvSpPr>
          <p:nvPr>
            <p:ph type="sldNum" sz="quarter" idx="12"/>
          </p:nvPr>
        </p:nvSpPr>
        <p:spPr>
          <a:noFill/>
        </p:spPr>
        <p:txBody>
          <a:bodyPr/>
          <a:lstStyle/>
          <a:p>
            <a:fld id="{E7EAAE54-B857-4022-B97C-D79984417F0E}" type="slidenum">
              <a:rPr lang="es-ES" smtClean="0"/>
              <a:pPr/>
              <a:t>5</a:t>
            </a:fld>
            <a:endParaRPr lang="es-ES"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Título"/>
          <p:cNvSpPr>
            <a:spLocks noGrp="1"/>
          </p:cNvSpPr>
          <p:nvPr>
            <p:ph type="title"/>
          </p:nvPr>
        </p:nvSpPr>
        <p:spPr/>
        <p:txBody>
          <a:bodyPr>
            <a:normAutofit fontScale="90000"/>
          </a:bodyPr>
          <a:lstStyle/>
          <a:p>
            <a:r>
              <a:rPr lang="en-US" smtClean="0"/>
              <a:t>      “NUEVAS”RAZONES </a:t>
            </a:r>
            <a:br>
              <a:rPr lang="en-US" smtClean="0"/>
            </a:br>
            <a:r>
              <a:rPr lang="en-US" smtClean="0"/>
              <a:t>         PARA CASARSE      </a:t>
            </a:r>
            <a:endParaRPr lang="es-AR" smtClean="0"/>
          </a:p>
        </p:txBody>
      </p:sp>
      <p:sp>
        <p:nvSpPr>
          <p:cNvPr id="13315" name="2 Marcador de contenido"/>
          <p:cNvSpPr>
            <a:spLocks noGrp="1"/>
          </p:cNvSpPr>
          <p:nvPr>
            <p:ph idx="1"/>
          </p:nvPr>
        </p:nvSpPr>
        <p:spPr/>
        <p:txBody>
          <a:bodyPr/>
          <a:lstStyle/>
          <a:p>
            <a:endParaRPr lang="en-US" dirty="0" smtClean="0"/>
          </a:p>
          <a:p>
            <a:endParaRPr lang="en-US" dirty="0" smtClean="0"/>
          </a:p>
          <a:p>
            <a:r>
              <a:rPr lang="en-US" dirty="0" smtClean="0"/>
              <a:t>“Las </a:t>
            </a:r>
            <a:r>
              <a:rPr lang="en-US" dirty="0" err="1" smtClean="0"/>
              <a:t>razones</a:t>
            </a:r>
            <a:r>
              <a:rPr lang="en-US" dirty="0" smtClean="0"/>
              <a:t> </a:t>
            </a:r>
            <a:r>
              <a:rPr lang="en-US" dirty="0" err="1" smtClean="0"/>
              <a:t>económicas</a:t>
            </a:r>
            <a:r>
              <a:rPr lang="en-US" dirty="0" smtClean="0"/>
              <a:t> </a:t>
            </a:r>
            <a:r>
              <a:rPr lang="en-US" dirty="0" err="1" smtClean="0"/>
              <a:t>para</a:t>
            </a:r>
            <a:r>
              <a:rPr lang="en-US" dirty="0" smtClean="0"/>
              <a:t> </a:t>
            </a:r>
            <a:r>
              <a:rPr lang="en-US" dirty="0" err="1" smtClean="0"/>
              <a:t>que</a:t>
            </a:r>
            <a:r>
              <a:rPr lang="en-US" dirty="0" smtClean="0"/>
              <a:t> los hombres y </a:t>
            </a:r>
            <a:r>
              <a:rPr lang="en-US" dirty="0" err="1" smtClean="0"/>
              <a:t>las</a:t>
            </a:r>
            <a:r>
              <a:rPr lang="en-US" dirty="0" smtClean="0"/>
              <a:t> </a:t>
            </a:r>
            <a:r>
              <a:rPr lang="en-US" dirty="0" err="1" smtClean="0"/>
              <a:t>mujeres</a:t>
            </a:r>
            <a:r>
              <a:rPr lang="en-US" dirty="0" smtClean="0"/>
              <a:t> </a:t>
            </a:r>
            <a:r>
              <a:rPr lang="en-US" dirty="0" err="1" smtClean="0"/>
              <a:t>unan</a:t>
            </a:r>
            <a:r>
              <a:rPr lang="en-US" dirty="0" smtClean="0"/>
              <a:t> </a:t>
            </a:r>
            <a:r>
              <a:rPr lang="en-US" dirty="0" err="1" smtClean="0"/>
              <a:t>sus</a:t>
            </a:r>
            <a:r>
              <a:rPr lang="en-US" dirty="0" smtClean="0"/>
              <a:t> </a:t>
            </a:r>
            <a:r>
              <a:rPr lang="en-US" dirty="0" err="1" smtClean="0"/>
              <a:t>vidas</a:t>
            </a:r>
            <a:r>
              <a:rPr lang="en-US" dirty="0" smtClean="0"/>
              <a:t> </a:t>
            </a:r>
            <a:r>
              <a:rPr lang="en-US" dirty="0" err="1" smtClean="0"/>
              <a:t>han</a:t>
            </a:r>
            <a:r>
              <a:rPr lang="en-US" dirty="0" smtClean="0"/>
              <a:t> </a:t>
            </a:r>
            <a:r>
              <a:rPr lang="en-US" dirty="0" err="1" smtClean="0"/>
              <a:t>perdido</a:t>
            </a:r>
            <a:r>
              <a:rPr lang="en-US" dirty="0" smtClean="0"/>
              <a:t> </a:t>
            </a:r>
            <a:r>
              <a:rPr lang="en-US" dirty="0" err="1" smtClean="0"/>
              <a:t>magnitud</a:t>
            </a:r>
            <a:r>
              <a:rPr lang="en-US" dirty="0" smtClean="0"/>
              <a:t>, y </a:t>
            </a:r>
            <a:r>
              <a:rPr lang="en-US" dirty="0" err="1" smtClean="0"/>
              <a:t>las</a:t>
            </a:r>
            <a:r>
              <a:rPr lang="en-US" dirty="0" smtClean="0"/>
              <a:t> </a:t>
            </a:r>
            <a:r>
              <a:rPr lang="en-US" dirty="0" err="1" smtClean="0"/>
              <a:t>razones</a:t>
            </a:r>
            <a:r>
              <a:rPr lang="en-US" dirty="0" smtClean="0"/>
              <a:t> </a:t>
            </a:r>
            <a:r>
              <a:rPr lang="en-US" dirty="0" err="1" smtClean="0"/>
              <a:t>emocionales</a:t>
            </a:r>
            <a:r>
              <a:rPr lang="en-US" dirty="0" smtClean="0"/>
              <a:t> </a:t>
            </a:r>
            <a:r>
              <a:rPr lang="en-US" dirty="0" err="1" smtClean="0"/>
              <a:t>han</a:t>
            </a:r>
            <a:r>
              <a:rPr lang="en-US" dirty="0" smtClean="0"/>
              <a:t> </a:t>
            </a:r>
            <a:r>
              <a:rPr lang="en-US" dirty="0" err="1" smtClean="0"/>
              <a:t>adquirido</a:t>
            </a:r>
            <a:r>
              <a:rPr lang="en-US" dirty="0" smtClean="0"/>
              <a:t> </a:t>
            </a:r>
            <a:r>
              <a:rPr lang="en-US" dirty="0" err="1" smtClean="0"/>
              <a:t>más</a:t>
            </a:r>
            <a:r>
              <a:rPr lang="en-US" dirty="0" smtClean="0"/>
              <a:t> </a:t>
            </a:r>
            <a:r>
              <a:rPr lang="en-US" dirty="0" err="1" smtClean="0"/>
              <a:t>importancia</a:t>
            </a:r>
            <a:r>
              <a:rPr lang="en-US" dirty="0" smtClean="0"/>
              <a:t>.”</a:t>
            </a:r>
          </a:p>
          <a:p>
            <a:pPr>
              <a:buFont typeface="Wingdings" pitchFamily="2" charset="2"/>
              <a:buNone/>
            </a:pPr>
            <a:r>
              <a:rPr lang="en-US" dirty="0" smtClean="0"/>
              <a:t>                      ( Arlie Russell </a:t>
            </a:r>
            <a:r>
              <a:rPr lang="en-US" dirty="0" err="1" smtClean="0"/>
              <a:t>Hochschild</a:t>
            </a:r>
            <a:r>
              <a:rPr lang="en-US" dirty="0" smtClean="0"/>
              <a:t>) </a:t>
            </a:r>
            <a:endParaRPr lang="es-AR" dirty="0" smtClean="0"/>
          </a:p>
        </p:txBody>
      </p:sp>
      <p:sp>
        <p:nvSpPr>
          <p:cNvPr id="13316" name="3 Marcador de pie de página"/>
          <p:cNvSpPr>
            <a:spLocks noGrp="1"/>
          </p:cNvSpPr>
          <p:nvPr>
            <p:ph type="ftr" sz="quarter" idx="11"/>
          </p:nvPr>
        </p:nvSpPr>
        <p:spPr>
          <a:noFill/>
        </p:spPr>
        <p:txBody>
          <a:bodyPr/>
          <a:lstStyle/>
          <a:p>
            <a:r>
              <a:rPr lang="es-ES" smtClean="0"/>
              <a:t>Paola Delbosco</a:t>
            </a:r>
          </a:p>
        </p:txBody>
      </p:sp>
      <p:sp>
        <p:nvSpPr>
          <p:cNvPr id="13317" name="4 Marcador de número de diapositiva"/>
          <p:cNvSpPr>
            <a:spLocks noGrp="1"/>
          </p:cNvSpPr>
          <p:nvPr>
            <p:ph type="sldNum" sz="quarter" idx="12"/>
          </p:nvPr>
        </p:nvSpPr>
        <p:spPr>
          <a:noFill/>
        </p:spPr>
        <p:txBody>
          <a:bodyPr/>
          <a:lstStyle/>
          <a:p>
            <a:fld id="{6B85B7B7-4093-4444-82CF-6A1308DE0D6F}" type="slidenum">
              <a:rPr lang="es-ES" smtClean="0"/>
              <a:pPr/>
              <a:t>6</a:t>
            </a:fld>
            <a:endParaRPr lang="es-ES"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AR" dirty="0" smtClean="0"/>
              <a:t>Hogar no es lo mismo que familia para el INDEC</a:t>
            </a:r>
            <a:endParaRPr lang="es-AR" dirty="0"/>
          </a:p>
        </p:txBody>
      </p:sp>
      <p:sp>
        <p:nvSpPr>
          <p:cNvPr id="3" name="2 Marcador de contenido"/>
          <p:cNvSpPr>
            <a:spLocks noGrp="1"/>
          </p:cNvSpPr>
          <p:nvPr>
            <p:ph idx="1"/>
          </p:nvPr>
        </p:nvSpPr>
        <p:spPr/>
        <p:txBody>
          <a:bodyPr>
            <a:normAutofit/>
          </a:bodyPr>
          <a:lstStyle/>
          <a:p>
            <a:endParaRPr lang="es-AR" dirty="0" smtClean="0"/>
          </a:p>
          <a:p>
            <a:r>
              <a:rPr lang="es-AR" dirty="0" smtClean="0"/>
              <a:t>HOGAR :“unidad socioeconómica formada por individuos que viven juntos y conforman una unidad de consumo” </a:t>
            </a:r>
          </a:p>
          <a:p>
            <a:r>
              <a:rPr lang="es-AR" dirty="0" smtClean="0"/>
              <a:t>“El hogar es el grupo de personas que viven bajo un mismo techo y comparten los gastos de alimentación.”</a:t>
            </a:r>
          </a:p>
          <a:p>
            <a:pPr>
              <a:buNone/>
            </a:pPr>
            <a:endParaRPr lang="es-AR" dirty="0" smtClean="0"/>
          </a:p>
          <a:p>
            <a:r>
              <a:rPr lang="es-AR" dirty="0" smtClean="0"/>
              <a:t>FAMILIA: “unidad social, biológica y jurídica”</a:t>
            </a:r>
          </a:p>
          <a:p>
            <a:pPr>
              <a:buNone/>
            </a:pPr>
            <a:r>
              <a:rPr lang="es-AR" dirty="0" smtClean="0"/>
              <a:t>         (INDEC 2012 p.38)</a:t>
            </a:r>
            <a:endParaRPr lang="es-AR" dirty="0"/>
          </a:p>
        </p:txBody>
      </p:sp>
      <p:sp>
        <p:nvSpPr>
          <p:cNvPr id="4" name="3 Marcador de pie de página"/>
          <p:cNvSpPr>
            <a:spLocks noGrp="1"/>
          </p:cNvSpPr>
          <p:nvPr>
            <p:ph type="ftr" sz="quarter" idx="11"/>
          </p:nvPr>
        </p:nvSpPr>
        <p:spPr/>
        <p:txBody>
          <a:bodyPr/>
          <a:lstStyle/>
          <a:p>
            <a:r>
              <a:rPr lang="es-AR" smtClean="0"/>
              <a:t>Paola Delbosco</a:t>
            </a:r>
            <a:endParaRPr lang="es-AR"/>
          </a:p>
        </p:txBody>
      </p:sp>
      <p:sp>
        <p:nvSpPr>
          <p:cNvPr id="5" name="4 Marcador de número de diapositiva"/>
          <p:cNvSpPr>
            <a:spLocks noGrp="1"/>
          </p:cNvSpPr>
          <p:nvPr>
            <p:ph type="sldNum" sz="quarter" idx="12"/>
          </p:nvPr>
        </p:nvSpPr>
        <p:spPr/>
        <p:txBody>
          <a:bodyPr/>
          <a:lstStyle/>
          <a:p>
            <a:fld id="{FF7B57B3-F156-481F-A47B-49107894F945}" type="slidenum">
              <a:rPr lang="es-AR" smtClean="0"/>
              <a:pPr/>
              <a:t>7</a:t>
            </a:fld>
            <a:endParaRPr lang="es-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1 Título"/>
          <p:cNvSpPr>
            <a:spLocks noGrp="1"/>
          </p:cNvSpPr>
          <p:nvPr>
            <p:ph type="title"/>
          </p:nvPr>
        </p:nvSpPr>
        <p:spPr/>
        <p:txBody>
          <a:bodyPr/>
          <a:lstStyle/>
          <a:p>
            <a:r>
              <a:rPr lang="en-US" sz="2800" smtClean="0"/>
              <a:t>REGISTRO CENSITARIO DE PAREJAS DEL MISMO SEXO        2010</a:t>
            </a:r>
            <a:endParaRPr lang="es-AR" sz="2800" smtClean="0"/>
          </a:p>
        </p:txBody>
      </p:sp>
      <p:sp>
        <p:nvSpPr>
          <p:cNvPr id="15363" name="2 Marcador de contenido"/>
          <p:cNvSpPr>
            <a:spLocks noGrp="1"/>
          </p:cNvSpPr>
          <p:nvPr>
            <p:ph idx="1"/>
          </p:nvPr>
        </p:nvSpPr>
        <p:spPr/>
        <p:txBody>
          <a:bodyPr/>
          <a:lstStyle/>
          <a:p>
            <a:pPr algn="just"/>
            <a:endParaRPr lang="es-AR" sz="2400" dirty="0" smtClean="0"/>
          </a:p>
          <a:p>
            <a:pPr algn="just"/>
            <a:r>
              <a:rPr lang="es-AR" sz="2400" dirty="0" smtClean="0"/>
              <a:t>La Lic. Ana María Edwin, Directora del INDEC, anunció que el organismo eliminó la pauta de consistencia implementada en censos anteriores, que impedía registrar a</a:t>
            </a:r>
          </a:p>
          <a:p>
            <a:pPr algn="just">
              <a:buFont typeface="Wingdings" pitchFamily="2" charset="2"/>
              <a:buNone/>
            </a:pPr>
            <a:r>
              <a:rPr lang="es-AR" sz="2400" dirty="0" smtClean="0"/>
              <a:t>     una pareja integrada por dos hombres o por dos mujeres. </a:t>
            </a:r>
          </a:p>
          <a:p>
            <a:pPr algn="just">
              <a:buFont typeface="Wingdings" pitchFamily="2" charset="2"/>
              <a:buNone/>
            </a:pPr>
            <a:endParaRPr lang="es-AR" sz="2400" dirty="0" smtClean="0"/>
          </a:p>
          <a:p>
            <a:pPr algn="just"/>
            <a:r>
              <a:rPr lang="es-AR" sz="2400" dirty="0" smtClean="0"/>
              <a:t>Esto permitió que cuando el jefe o la jefa de familia declaró tener un/a cónyuge o pareja de su mismo sexo, la relación fuera validada como tal.</a:t>
            </a:r>
          </a:p>
        </p:txBody>
      </p:sp>
      <p:sp>
        <p:nvSpPr>
          <p:cNvPr id="15364" name="3 Marcador de pie de página"/>
          <p:cNvSpPr>
            <a:spLocks noGrp="1"/>
          </p:cNvSpPr>
          <p:nvPr>
            <p:ph type="ftr" sz="quarter" idx="11"/>
          </p:nvPr>
        </p:nvSpPr>
        <p:spPr>
          <a:noFill/>
        </p:spPr>
        <p:txBody>
          <a:bodyPr/>
          <a:lstStyle/>
          <a:p>
            <a:r>
              <a:rPr lang="es-ES" smtClean="0"/>
              <a:t>Paola Delbosco</a:t>
            </a:r>
          </a:p>
        </p:txBody>
      </p:sp>
      <p:sp>
        <p:nvSpPr>
          <p:cNvPr id="15365" name="4 Marcador de número de diapositiva"/>
          <p:cNvSpPr>
            <a:spLocks noGrp="1"/>
          </p:cNvSpPr>
          <p:nvPr>
            <p:ph type="sldNum" sz="quarter" idx="12"/>
          </p:nvPr>
        </p:nvSpPr>
        <p:spPr>
          <a:noFill/>
        </p:spPr>
        <p:txBody>
          <a:bodyPr/>
          <a:lstStyle/>
          <a:p>
            <a:fld id="{631E37BC-162C-45B9-8275-D009DA02C521}" type="slidenum">
              <a:rPr lang="es-ES" smtClean="0"/>
              <a:pPr/>
              <a:t>8</a:t>
            </a:fld>
            <a:endParaRPr lang="es-ES"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1 Título"/>
          <p:cNvSpPr>
            <a:spLocks noGrp="1"/>
          </p:cNvSpPr>
          <p:nvPr>
            <p:ph type="title"/>
          </p:nvPr>
        </p:nvSpPr>
        <p:spPr/>
        <p:txBody>
          <a:bodyPr>
            <a:normAutofit fontScale="90000"/>
          </a:bodyPr>
          <a:lstStyle/>
          <a:p>
            <a:r>
              <a:rPr lang="en-US" sz="2800" smtClean="0"/>
              <a:t>                     PAISES </a:t>
            </a:r>
            <a:br>
              <a:rPr lang="en-US" sz="2800" smtClean="0"/>
            </a:br>
            <a:r>
              <a:rPr lang="en-US" sz="2800" smtClean="0"/>
              <a:t>                  QUE ACEPTAN </a:t>
            </a:r>
            <a:br>
              <a:rPr lang="en-US" sz="2800" smtClean="0"/>
            </a:br>
            <a:r>
              <a:rPr lang="en-US" sz="2800" smtClean="0"/>
              <a:t>         PAREJAS DEL MISMO SEXO</a:t>
            </a:r>
            <a:endParaRPr lang="es-AR" sz="2800" smtClean="0"/>
          </a:p>
        </p:txBody>
      </p:sp>
      <p:pic>
        <p:nvPicPr>
          <p:cNvPr id="16389" name="Picture 2"/>
          <p:cNvPicPr>
            <a:picLocks noGrp="1" noChangeAspect="1" noChangeArrowheads="1"/>
          </p:cNvPicPr>
          <p:nvPr>
            <p:ph idx="1"/>
          </p:nvPr>
        </p:nvPicPr>
        <p:blipFill>
          <a:blip r:embed="rId2" cstate="print"/>
          <a:srcRect/>
          <a:stretch>
            <a:fillRect/>
          </a:stretch>
        </p:blipFill>
        <p:spPr>
          <a:xfrm>
            <a:off x="611560" y="476673"/>
            <a:ext cx="7852072" cy="4680520"/>
          </a:xfrm>
          <a:noFill/>
        </p:spPr>
      </p:pic>
      <p:sp>
        <p:nvSpPr>
          <p:cNvPr id="16387" name="3 Marcador de pie de página"/>
          <p:cNvSpPr>
            <a:spLocks noGrp="1"/>
          </p:cNvSpPr>
          <p:nvPr>
            <p:ph type="ftr" sz="quarter" idx="11"/>
          </p:nvPr>
        </p:nvSpPr>
        <p:spPr>
          <a:noFill/>
        </p:spPr>
        <p:txBody>
          <a:bodyPr/>
          <a:lstStyle/>
          <a:p>
            <a:r>
              <a:rPr lang="es-ES" smtClean="0"/>
              <a:t>Paola Delbosco</a:t>
            </a:r>
          </a:p>
        </p:txBody>
      </p:sp>
      <p:sp>
        <p:nvSpPr>
          <p:cNvPr id="16388" name="4 Marcador de número de diapositiva"/>
          <p:cNvSpPr>
            <a:spLocks noGrp="1"/>
          </p:cNvSpPr>
          <p:nvPr>
            <p:ph type="sldNum" sz="quarter" idx="12"/>
          </p:nvPr>
        </p:nvSpPr>
        <p:spPr>
          <a:noFill/>
        </p:spPr>
        <p:txBody>
          <a:bodyPr/>
          <a:lstStyle/>
          <a:p>
            <a:fld id="{30E5CF26-B433-4439-BBE6-F3A87A1E539B}" type="slidenum">
              <a:rPr lang="es-ES" smtClean="0"/>
              <a:pPr/>
              <a:t>9</a:t>
            </a:fld>
            <a:endParaRPr lang="es-ES"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jo">
  <a:themeElements>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110</TotalTime>
  <Words>1076</Words>
  <Application>Microsoft Office PowerPoint</Application>
  <PresentationFormat>Presentación en pantalla (4:3)</PresentationFormat>
  <Paragraphs>179</Paragraphs>
  <Slides>26</Slides>
  <Notes>2</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26</vt:i4>
      </vt:variant>
    </vt:vector>
  </HeadingPairs>
  <TitlesOfParts>
    <vt:vector size="28" baseType="lpstr">
      <vt:lpstr>Flujo</vt:lpstr>
      <vt:lpstr>Gráfico</vt:lpstr>
      <vt:lpstr>CÓMO REDESCUBRIR PARA ESTE TIEMPO EL SENTIDO Y EL VALOR DE LA FAMILIA</vt:lpstr>
      <vt:lpstr>Diapositiva 2</vt:lpstr>
      <vt:lpstr>LA FAMILIA COMO  PRIMERA SOCIEDAD</vt:lpstr>
      <vt:lpstr>FAMILIA: REALIDAD TRANSHISTÓRICA Y TRANSCULTURAL</vt:lpstr>
      <vt:lpstr>          FAMILIA  NATURALEZA Y CULTURA</vt:lpstr>
      <vt:lpstr>      “NUEVAS”RAZONES           PARA CASARSE      </vt:lpstr>
      <vt:lpstr>Hogar no es lo mismo que familia para el INDEC</vt:lpstr>
      <vt:lpstr>REGISTRO CENSITARIO DE PAREJAS DEL MISMO SEXO        2010</vt:lpstr>
      <vt:lpstr>                     PAISES                    QUE ACEPTAN           PAREJAS DEL MISMO SEXO</vt:lpstr>
      <vt:lpstr>             Parejas        en la Argentina</vt:lpstr>
      <vt:lpstr>Diapositiva 11</vt:lpstr>
      <vt:lpstr>“La principal causa de divorcio es el matrimonio.” (Groucho Marx)</vt:lpstr>
      <vt:lpstr>Maternidad y familia</vt:lpstr>
      <vt:lpstr>El contexto demográfico</vt:lpstr>
      <vt:lpstr>Diapositiva 15</vt:lpstr>
      <vt:lpstr>       JEFE DE HOGAR</vt:lpstr>
      <vt:lpstr>          ESTADO CIVIL 2010</vt:lpstr>
      <vt:lpstr>Diapositiva 18</vt:lpstr>
      <vt:lpstr>Diapositiva 19</vt:lpstr>
      <vt:lpstr>        FAMILIA COMO          ESPACIO SOCIAL</vt:lpstr>
      <vt:lpstr>LA FAMILIA COMO SUJETO SOCIAL</vt:lpstr>
      <vt:lpstr>Diapositiva 22</vt:lpstr>
      <vt:lpstr>Diapositiva 23</vt:lpstr>
      <vt:lpstr>Diapositiva 24</vt:lpstr>
      <vt:lpstr>FUNCIÓN DE LA FAMILIA</vt:lpstr>
      <vt:lpstr>Diapositiva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CÓMO REDESCUBRIR PARA ESTE TIEMPO EL SENTIDO Y EL VALOR DE LA FAMILIA</dc:title>
  <dc:creator>PAOLA</dc:creator>
  <cp:lastModifiedBy>PAOLA</cp:lastModifiedBy>
  <cp:revision>3</cp:revision>
  <dcterms:created xsi:type="dcterms:W3CDTF">2015-04-18T01:48:44Z</dcterms:created>
  <dcterms:modified xsi:type="dcterms:W3CDTF">2015-04-18T12:22:34Z</dcterms:modified>
</cp:coreProperties>
</file>