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47" autoAdjust="0"/>
  </p:normalViewPr>
  <p:slideViewPr>
    <p:cSldViewPr>
      <p:cViewPr varScale="1">
        <p:scale>
          <a:sx n="104" d="100"/>
          <a:sy n="104" d="100"/>
        </p:scale>
        <p:origin x="-98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BB400-C01B-4B0D-84F1-2F7458E17533}" type="datetimeFigureOut">
              <a:rPr lang="es-ES" smtClean="0"/>
              <a:t>13/04/2015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A8F0-E44C-4FD0-A329-9AA8411749D7}" type="slidenum">
              <a:rPr lang="es-ES" smtClean="0"/>
              <a:t>‹Nº›</a:t>
            </a:fld>
            <a:endParaRPr lang="es-E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BB400-C01B-4B0D-84F1-2F7458E17533}" type="datetimeFigureOut">
              <a:rPr lang="es-ES" smtClean="0"/>
              <a:t>13/04/2015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A8F0-E44C-4FD0-A329-9AA8411749D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BB400-C01B-4B0D-84F1-2F7458E17533}" type="datetimeFigureOut">
              <a:rPr lang="es-ES" smtClean="0"/>
              <a:t>13/04/2015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A8F0-E44C-4FD0-A329-9AA8411749D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BB400-C01B-4B0D-84F1-2F7458E17533}" type="datetimeFigureOut">
              <a:rPr lang="es-ES" smtClean="0"/>
              <a:t>13/04/2015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A8F0-E44C-4FD0-A329-9AA8411749D7}" type="slidenum">
              <a:rPr lang="es-ES" smtClean="0"/>
              <a:t>‹Nº›</a:t>
            </a:fld>
            <a:endParaRPr lang="es-E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BB400-C01B-4B0D-84F1-2F7458E17533}" type="datetimeFigureOut">
              <a:rPr lang="es-ES" smtClean="0"/>
              <a:t>13/04/2015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A8F0-E44C-4FD0-A329-9AA8411749D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BB400-C01B-4B0D-84F1-2F7458E17533}" type="datetimeFigureOut">
              <a:rPr lang="es-ES" smtClean="0"/>
              <a:t>13/04/2015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A8F0-E44C-4FD0-A329-9AA8411749D7}" type="slidenum">
              <a:rPr lang="es-ES" smtClean="0"/>
              <a:t>‹Nº›</a:t>
            </a:fld>
            <a:endParaRPr lang="es-E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BB400-C01B-4B0D-84F1-2F7458E17533}" type="datetimeFigureOut">
              <a:rPr lang="es-ES" smtClean="0"/>
              <a:t>13/04/2015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A8F0-E44C-4FD0-A329-9AA8411749D7}" type="slidenum">
              <a:rPr lang="es-ES" smtClean="0"/>
              <a:t>‹Nº›</a:t>
            </a:fld>
            <a:endParaRPr lang="es-E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BB400-C01B-4B0D-84F1-2F7458E17533}" type="datetimeFigureOut">
              <a:rPr lang="es-ES" smtClean="0"/>
              <a:t>13/04/2015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A8F0-E44C-4FD0-A329-9AA8411749D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BB400-C01B-4B0D-84F1-2F7458E17533}" type="datetimeFigureOut">
              <a:rPr lang="es-ES" smtClean="0"/>
              <a:t>13/04/2015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A8F0-E44C-4FD0-A329-9AA8411749D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BB400-C01B-4B0D-84F1-2F7458E17533}" type="datetimeFigureOut">
              <a:rPr lang="es-ES" smtClean="0"/>
              <a:t>13/04/2015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A8F0-E44C-4FD0-A329-9AA8411749D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BB400-C01B-4B0D-84F1-2F7458E17533}" type="datetimeFigureOut">
              <a:rPr lang="es-ES" smtClean="0"/>
              <a:t>13/04/2015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A8F0-E44C-4FD0-A329-9AA8411749D7}" type="slidenum">
              <a:rPr lang="es-ES" smtClean="0"/>
              <a:t>‹Nº›</a:t>
            </a:fld>
            <a:endParaRPr lang="es-E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8CBB400-C01B-4B0D-84F1-2F7458E17533}" type="datetimeFigureOut">
              <a:rPr lang="es-ES" smtClean="0"/>
              <a:t>13/04/2015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A3AA8F0-E44C-4FD0-A329-9AA8411749D7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395536" y="5013176"/>
            <a:ext cx="8496944" cy="1152128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s-ES" sz="2800" dirty="0" smtClean="0"/>
              <a:t>Posibles áreas de acción para la Pastoral Familiar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s-ES" sz="2800" dirty="0" smtClean="0"/>
              <a:t>a la luz de </a:t>
            </a:r>
            <a:r>
              <a:rPr lang="es-ES" sz="2800" dirty="0" smtClean="0"/>
              <a:t>los </a:t>
            </a:r>
            <a:r>
              <a:rPr lang="es-ES" sz="2800" i="1" dirty="0" err="1" smtClean="0"/>
              <a:t>Lineamenta</a:t>
            </a:r>
            <a:r>
              <a:rPr lang="es-ES" sz="2800" dirty="0" smtClean="0"/>
              <a:t> (</a:t>
            </a:r>
            <a:r>
              <a:rPr lang="es-ES" sz="2800" i="1" dirty="0" err="1" smtClean="0"/>
              <a:t>Relatio</a:t>
            </a:r>
            <a:r>
              <a:rPr lang="es-ES" sz="2800" i="1" dirty="0" smtClean="0"/>
              <a:t> </a:t>
            </a:r>
            <a:r>
              <a:rPr lang="es-ES" sz="2800" i="1" dirty="0" err="1" smtClean="0"/>
              <a:t>Synodi</a:t>
            </a:r>
            <a:r>
              <a:rPr lang="es-ES" sz="2800" i="1" dirty="0" smtClean="0"/>
              <a:t>)</a:t>
            </a:r>
            <a:endParaRPr lang="es-ES" sz="2800" i="1" dirty="0"/>
          </a:p>
        </p:txBody>
      </p:sp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043608" y="1772816"/>
            <a:ext cx="4320480" cy="2808312"/>
          </a:xfrm>
        </p:spPr>
        <p:txBody>
          <a:bodyPr/>
          <a:lstStyle/>
          <a:p>
            <a:r>
              <a:rPr lang="es-ES" dirty="0" smtClean="0">
                <a:solidFill>
                  <a:srgbClr val="00B050"/>
                </a:solidFill>
              </a:rPr>
              <a:t>Anuncio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>
                <a:solidFill>
                  <a:srgbClr val="0070C0"/>
                </a:solidFill>
              </a:rPr>
              <a:t>Formación</a:t>
            </a:r>
            <a:r>
              <a:rPr lang="es-ES" dirty="0"/>
              <a:t/>
            </a:r>
            <a:br>
              <a:rPr lang="es-ES" dirty="0"/>
            </a:br>
            <a:r>
              <a:rPr lang="es-ES" dirty="0" smtClean="0">
                <a:solidFill>
                  <a:srgbClr val="C00000"/>
                </a:solidFill>
              </a:rPr>
              <a:t>Acogida</a:t>
            </a:r>
            <a:endParaRPr lang="es-ES" dirty="0">
              <a:solidFill>
                <a:srgbClr val="C00000"/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3923928" y="188640"/>
            <a:ext cx="4968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>
                <a:solidFill>
                  <a:schemeClr val="accent6">
                    <a:lumMod val="75000"/>
                  </a:schemeClr>
                </a:solidFill>
              </a:rPr>
              <a:t>Sínodo de los Obispos 2015</a:t>
            </a:r>
          </a:p>
          <a:p>
            <a:pPr algn="ctr"/>
            <a:r>
              <a:rPr lang="es-ES" i="1" dirty="0" smtClean="0"/>
              <a:t>La vocación y la misión de la familia</a:t>
            </a:r>
          </a:p>
          <a:p>
            <a:pPr algn="ctr"/>
            <a:r>
              <a:rPr lang="es-ES" i="1" dirty="0" smtClean="0"/>
              <a:t> en la Iglesia y en el mundo contemporáneo</a:t>
            </a:r>
            <a:endParaRPr lang="es-ES" i="1" dirty="0"/>
          </a:p>
        </p:txBody>
      </p:sp>
    </p:spTree>
    <p:extLst>
      <p:ext uri="{BB962C8B-B14F-4D97-AF65-F5344CB8AC3E}">
        <p14:creationId xmlns:p14="http://schemas.microsoft.com/office/powerpoint/2010/main" val="2994829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12160" y="332656"/>
            <a:ext cx="2725688" cy="1001048"/>
          </a:xfrm>
        </p:spPr>
        <p:txBody>
          <a:bodyPr/>
          <a:lstStyle/>
          <a:p>
            <a:r>
              <a:rPr lang="es-ES" dirty="0" smtClean="0">
                <a:solidFill>
                  <a:srgbClr val="C00000"/>
                </a:solidFill>
              </a:rPr>
              <a:t>acogida</a:t>
            </a:r>
            <a:endParaRPr lang="es-ES" dirty="0">
              <a:solidFill>
                <a:srgbClr val="C0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3"/>
          </p:nvPr>
        </p:nvSpPr>
        <p:spPr>
          <a:xfrm>
            <a:off x="899592" y="1556792"/>
            <a:ext cx="7344816" cy="4752528"/>
          </a:xfrm>
        </p:spPr>
        <p:txBody>
          <a:bodyPr>
            <a:normAutofit/>
          </a:bodyPr>
          <a:lstStyle/>
          <a:p>
            <a:r>
              <a:rPr lang="es-ES" sz="2800" b="1" dirty="0" smtClean="0"/>
              <a:t>Divorciados vueltos a casar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s-ES" sz="1600" dirty="0" smtClean="0"/>
              <a:t>Atento discernimiento y acompañamiento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s-ES" sz="1600" dirty="0" smtClean="0"/>
              <a:t>Evitar lenguaje y actitud de discriminación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s-ES" sz="1600" dirty="0" smtClean="0"/>
              <a:t>Promover su participación en la vida de la comunidad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s-ES" sz="1600" dirty="0" smtClean="0"/>
              <a:t>Hacerse cargo no significa debilitamiento de la fe ni de la indisolubilidad matrimonial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s-ES" sz="1600" dirty="0" smtClean="0"/>
              <a:t>Posibilidad de acceso a la Penitencia y a la Eucaristía precedido de camino penitencial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s-ES" sz="1600" dirty="0" smtClean="0"/>
              <a:t>No acceso generalizado, sino en algunas situaciones particulares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s-ES" sz="1600" dirty="0" smtClean="0"/>
              <a:t>Es preciso profundizar más la situación objetiva de pecado y circunstancias atenuantes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s-ES" sz="1600" dirty="0" smtClean="0"/>
              <a:t>Profundizar comunión espiritual y comunión sacramental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s-ES" sz="1600" dirty="0"/>
          </a:p>
        </p:txBody>
      </p:sp>
    </p:spTree>
    <p:extLst>
      <p:ext uri="{BB962C8B-B14F-4D97-AF65-F5344CB8AC3E}">
        <p14:creationId xmlns:p14="http://schemas.microsoft.com/office/powerpoint/2010/main" val="102016091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84168" y="332656"/>
            <a:ext cx="2725688" cy="1073056"/>
          </a:xfrm>
        </p:spPr>
        <p:txBody>
          <a:bodyPr/>
          <a:lstStyle/>
          <a:p>
            <a:r>
              <a:rPr lang="es-ES" dirty="0" smtClean="0">
                <a:solidFill>
                  <a:srgbClr val="C00000"/>
                </a:solidFill>
              </a:rPr>
              <a:t>acogida</a:t>
            </a:r>
            <a:endParaRPr lang="es-ES" dirty="0">
              <a:solidFill>
                <a:srgbClr val="C0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3"/>
          </p:nvPr>
        </p:nvSpPr>
        <p:spPr>
          <a:xfrm>
            <a:off x="1403648" y="1772816"/>
            <a:ext cx="6336704" cy="3312368"/>
          </a:xfrm>
        </p:spPr>
        <p:txBody>
          <a:bodyPr>
            <a:normAutofit/>
          </a:bodyPr>
          <a:lstStyle/>
          <a:p>
            <a:r>
              <a:rPr lang="es-ES" sz="2800" b="1" dirty="0" smtClean="0"/>
              <a:t>Matrimonios mixtos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s-ES" sz="1800" dirty="0"/>
              <a:t>La diversidad de la disciplina matrimonial de las Iglesias ortodoxas </a:t>
            </a:r>
            <a:r>
              <a:rPr lang="es-ES" sz="1800" dirty="0" smtClean="0"/>
              <a:t>exige reflexionar </a:t>
            </a:r>
            <a:r>
              <a:rPr lang="es-ES" sz="1800" dirty="0"/>
              <a:t>en ámbito </a:t>
            </a:r>
            <a:r>
              <a:rPr lang="es-ES" sz="1800" dirty="0" smtClean="0"/>
              <a:t>ecuménico </a:t>
            </a:r>
            <a:endParaRPr lang="es-ES" sz="1800" dirty="0"/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s-ES" sz="1800" dirty="0"/>
              <a:t>Análogamente para los matrimonios interreligiosos será importante la contribución del diálogo con las </a:t>
            </a:r>
            <a:r>
              <a:rPr lang="es-ES" sz="1800" dirty="0" smtClean="0"/>
              <a:t>religiones</a:t>
            </a:r>
          </a:p>
        </p:txBody>
      </p:sp>
    </p:spTree>
    <p:extLst>
      <p:ext uri="{BB962C8B-B14F-4D97-AF65-F5344CB8AC3E}">
        <p14:creationId xmlns:p14="http://schemas.microsoft.com/office/powerpoint/2010/main" val="331625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724128" y="548680"/>
            <a:ext cx="2912111" cy="1008112"/>
          </a:xfrm>
        </p:spPr>
        <p:txBody>
          <a:bodyPr/>
          <a:lstStyle/>
          <a:p>
            <a:r>
              <a:rPr lang="es-ES" dirty="0" smtClean="0">
                <a:solidFill>
                  <a:srgbClr val="C00000"/>
                </a:solidFill>
              </a:rPr>
              <a:t>acogida</a:t>
            </a:r>
            <a:endParaRPr lang="es-ES" dirty="0">
              <a:solidFill>
                <a:srgbClr val="C0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3"/>
          </p:nvPr>
        </p:nvSpPr>
        <p:spPr>
          <a:xfrm>
            <a:off x="827584" y="1844824"/>
            <a:ext cx="7416824" cy="3816424"/>
          </a:xfrm>
        </p:spPr>
        <p:txBody>
          <a:bodyPr>
            <a:normAutofit/>
          </a:bodyPr>
          <a:lstStyle/>
          <a:p>
            <a:r>
              <a:rPr lang="es-ES" sz="2600" b="1" dirty="0"/>
              <a:t>Atención pastoral a personas con orientación homosexual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s-ES" sz="1800" dirty="0"/>
              <a:t>La Iglesia enseña que: «No existe ningún fundamento para asimilar o establecer analogías, ni siquiera remotas, entre las uniones homosexuales y el designio de Dios sobre el matrimonio y la familia». 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s-ES" sz="1800" dirty="0"/>
              <a:t>No obstante, los hombres y mujeres con tendencias homosexuales deben ser acogidos con respeto y delicadeza. Se evitará, respecto a ellos, todo signo de discriminación injusta.</a:t>
            </a:r>
          </a:p>
          <a:p>
            <a:pPr lvl="1" algn="just"/>
            <a:endParaRPr lang="es-ES" sz="1800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s-ES" sz="1800" b="1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9266454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12160" y="404664"/>
            <a:ext cx="2653680" cy="1073056"/>
          </a:xfrm>
        </p:spPr>
        <p:txBody>
          <a:bodyPr/>
          <a:lstStyle/>
          <a:p>
            <a:r>
              <a:rPr lang="es-ES" dirty="0" smtClean="0">
                <a:solidFill>
                  <a:srgbClr val="C00000"/>
                </a:solidFill>
              </a:rPr>
              <a:t>acogida</a:t>
            </a:r>
            <a:endParaRPr lang="es-ES" dirty="0">
              <a:solidFill>
                <a:srgbClr val="C0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3"/>
          </p:nvPr>
        </p:nvSpPr>
        <p:spPr>
          <a:xfrm>
            <a:off x="827584" y="1628800"/>
            <a:ext cx="7776864" cy="4608512"/>
          </a:xfrm>
        </p:spPr>
        <p:txBody>
          <a:bodyPr>
            <a:normAutofit lnSpcReduction="10000"/>
          </a:bodyPr>
          <a:lstStyle/>
          <a:p>
            <a:r>
              <a:rPr lang="es-ES" sz="2600" b="1" dirty="0"/>
              <a:t>La transmisión de la vida y el desafío de la disminución de la natalidad</a:t>
            </a:r>
            <a:endParaRPr lang="es-ES" sz="2600" dirty="0"/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s-ES" sz="1800" dirty="0"/>
              <a:t>La Iglesia sostiene a las familias que acogen, educan y rodean con su afecto a los hijos diversamente hábiles.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s-ES" sz="1800" dirty="0"/>
              <a:t>Una enseñanza adecuada sobre los métodos naturales para la procreación responsable. 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s-ES" sz="1800" dirty="0"/>
              <a:t>La adopción de niños, huérfanos y abandonados, acogidos como hijos propios, es una forma específica de apostolado familiar. 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s-ES" sz="1800" dirty="0"/>
              <a:t>Ofrecer itinerarios formativos que alimenten la vida conyugal y la importancia de un laicado que ofrezca un acompañamiento a partir de un testimonio vivo.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1766412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12160" y="404664"/>
            <a:ext cx="2725688" cy="1001048"/>
          </a:xfrm>
        </p:spPr>
        <p:txBody>
          <a:bodyPr/>
          <a:lstStyle/>
          <a:p>
            <a:r>
              <a:rPr lang="es-ES" dirty="0" smtClean="0">
                <a:solidFill>
                  <a:srgbClr val="C00000"/>
                </a:solidFill>
              </a:rPr>
              <a:t>acogida</a:t>
            </a:r>
            <a:endParaRPr lang="es-ES" dirty="0">
              <a:solidFill>
                <a:srgbClr val="C0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3"/>
          </p:nvPr>
        </p:nvSpPr>
        <p:spPr>
          <a:xfrm>
            <a:off x="1187624" y="1844824"/>
            <a:ext cx="6696744" cy="4032448"/>
          </a:xfrm>
        </p:spPr>
        <p:txBody>
          <a:bodyPr>
            <a:normAutofit/>
          </a:bodyPr>
          <a:lstStyle/>
          <a:p>
            <a:r>
              <a:rPr lang="es-ES" sz="2600" b="1" dirty="0"/>
              <a:t>El desafío de la educación y el rol de la familia en la evangelización</a:t>
            </a:r>
            <a:endParaRPr lang="es-ES" sz="2600" dirty="0"/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s-ES" sz="1800" dirty="0"/>
              <a:t>Sostener a los padres en su empeño </a:t>
            </a:r>
            <a:r>
              <a:rPr lang="es-ES" sz="1800" dirty="0" smtClean="0"/>
              <a:t>educativo.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s-ES" sz="1800" dirty="0" smtClean="0"/>
              <a:t>Acompañar a </a:t>
            </a:r>
            <a:r>
              <a:rPr lang="es-ES" sz="1800" dirty="0"/>
              <a:t>los niños, muchachos y jóvenes en su crecimiento mediante itinerarios </a:t>
            </a:r>
            <a:r>
              <a:rPr lang="es-ES" sz="1800" dirty="0" smtClean="0"/>
              <a:t>personalizados. 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s-ES" sz="1800" dirty="0" smtClean="0"/>
              <a:t>Itinerarios que </a:t>
            </a:r>
            <a:r>
              <a:rPr lang="es-ES" sz="1800" dirty="0"/>
              <a:t>introduzcan al sentido pleno de la vida y susciten decisiones y responsabilidad, vividas a la luz del Evangelio. 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es-ES" sz="1800" dirty="0"/>
          </a:p>
        </p:txBody>
      </p:sp>
    </p:spTree>
    <p:extLst>
      <p:ext uri="{BB962C8B-B14F-4D97-AF65-F5344CB8AC3E}">
        <p14:creationId xmlns:p14="http://schemas.microsoft.com/office/powerpoint/2010/main" val="199733898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31640" y="476672"/>
            <a:ext cx="6512511" cy="1143000"/>
          </a:xfrm>
        </p:spPr>
        <p:txBody>
          <a:bodyPr/>
          <a:lstStyle/>
          <a:p>
            <a:r>
              <a:rPr lang="es-ES" sz="3600" dirty="0" smtClean="0"/>
              <a:t>Pauta para el intercambio en los grupos</a:t>
            </a:r>
            <a:endParaRPr lang="es-ES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3"/>
          </p:nvPr>
        </p:nvSpPr>
        <p:spPr>
          <a:xfrm>
            <a:off x="755576" y="1916832"/>
            <a:ext cx="7560840" cy="4320480"/>
          </a:xfrm>
        </p:spPr>
        <p:txBody>
          <a:bodyPr>
            <a:normAutofit/>
          </a:bodyPr>
          <a:lstStyle/>
          <a:p>
            <a:pPr marL="4572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s-ES" sz="800" b="1" dirty="0"/>
              <a:t> </a:t>
            </a:r>
            <a:endParaRPr lang="es-ES" sz="800" dirty="0" smtClean="0"/>
          </a:p>
          <a:p>
            <a:pPr lvl="0">
              <a:spcBef>
                <a:spcPts val="0"/>
              </a:spcBef>
              <a:spcAft>
                <a:spcPts val="1800"/>
              </a:spcAft>
            </a:pPr>
            <a:r>
              <a:rPr lang="es-ES" sz="2000" dirty="0" smtClean="0"/>
              <a:t>¿Qué deberíamos mejorar para que el </a:t>
            </a:r>
            <a:r>
              <a:rPr lang="es-ES" sz="2000" b="1" dirty="0" smtClean="0"/>
              <a:t>anuncio</a:t>
            </a:r>
            <a:r>
              <a:rPr lang="es-ES" sz="2000" dirty="0" smtClean="0"/>
              <a:t> de la verdad y la belleza del matrimonio y la familia impacte en la sociedad de hoy y llegue al corazón de las nuevas generaciones?</a:t>
            </a:r>
          </a:p>
          <a:p>
            <a:pPr lvl="0">
              <a:spcBef>
                <a:spcPts val="1200"/>
              </a:spcBef>
              <a:spcAft>
                <a:spcPts val="1800"/>
              </a:spcAft>
            </a:pPr>
            <a:r>
              <a:rPr lang="es-ES" sz="2000" dirty="0" smtClean="0"/>
              <a:t>¿Qué </a:t>
            </a:r>
            <a:r>
              <a:rPr lang="es-ES" sz="2000" dirty="0"/>
              <a:t>iniciativas podríamos promover en orden a la </a:t>
            </a:r>
            <a:r>
              <a:rPr lang="es-ES" sz="2000" b="1" dirty="0"/>
              <a:t>formación</a:t>
            </a:r>
            <a:r>
              <a:rPr lang="es-ES" sz="2000" dirty="0"/>
              <a:t> para el matrimonio y la familia?</a:t>
            </a:r>
          </a:p>
          <a:p>
            <a:pPr lvl="0">
              <a:spcBef>
                <a:spcPts val="1200"/>
              </a:spcBef>
              <a:spcAft>
                <a:spcPts val="1800"/>
              </a:spcAft>
            </a:pPr>
            <a:r>
              <a:rPr lang="es-ES" sz="2000" dirty="0"/>
              <a:t>¿Cuáles son los principales obstáculos que nos impiden cultivar la actitud de </a:t>
            </a:r>
            <a:r>
              <a:rPr lang="es-ES" sz="2000" b="1" dirty="0"/>
              <a:t>acogida</a:t>
            </a:r>
            <a:r>
              <a:rPr lang="es-ES" sz="2000" dirty="0"/>
              <a:t> a las diversas realidades familiares? ¿Cómo ayudarnos a superar esos obstáculos</a:t>
            </a:r>
            <a:r>
              <a:rPr lang="es-ES" sz="2000" dirty="0" smtClean="0"/>
              <a:t>?</a:t>
            </a:r>
            <a:endParaRPr lang="es-ES" sz="2000" dirty="0"/>
          </a:p>
        </p:txBody>
      </p:sp>
    </p:spTree>
    <p:extLst>
      <p:ext uri="{BB962C8B-B14F-4D97-AF65-F5344CB8AC3E}">
        <p14:creationId xmlns:p14="http://schemas.microsoft.com/office/powerpoint/2010/main" val="13302279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652120" y="620688"/>
            <a:ext cx="2840103" cy="936104"/>
          </a:xfrm>
        </p:spPr>
        <p:txBody>
          <a:bodyPr/>
          <a:lstStyle/>
          <a:p>
            <a:r>
              <a:rPr lang="es-ES" dirty="0" smtClean="0">
                <a:solidFill>
                  <a:srgbClr val="00B050"/>
                </a:solidFill>
              </a:rPr>
              <a:t>anuncio</a:t>
            </a:r>
            <a:endParaRPr lang="es-ES" dirty="0">
              <a:solidFill>
                <a:srgbClr val="00B05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3"/>
          </p:nvPr>
        </p:nvSpPr>
        <p:spPr>
          <a:xfrm>
            <a:off x="539552" y="1988840"/>
            <a:ext cx="8136904" cy="3600400"/>
          </a:xfrm>
        </p:spPr>
        <p:txBody>
          <a:bodyPr>
            <a:normAutofit/>
          </a:bodyPr>
          <a:lstStyle/>
          <a:p>
            <a:r>
              <a:rPr lang="es-ES" sz="2600" b="1" dirty="0" smtClean="0"/>
              <a:t>La verdad y la belleza del matrimonio y la familia</a:t>
            </a:r>
          </a:p>
          <a:p>
            <a:pPr lvl="1"/>
            <a:r>
              <a:rPr lang="es-ES" dirty="0" smtClean="0"/>
              <a:t>El hombre viene de Dios</a:t>
            </a:r>
          </a:p>
          <a:p>
            <a:pPr lvl="1"/>
            <a:r>
              <a:rPr lang="es-ES" dirty="0" smtClean="0"/>
              <a:t>La mirada fija en Cristo</a:t>
            </a:r>
          </a:p>
          <a:p>
            <a:pPr lvl="1"/>
            <a:r>
              <a:rPr lang="es-ES" dirty="0"/>
              <a:t>El Evangelio de la familia es </a:t>
            </a:r>
            <a:r>
              <a:rPr lang="es-ES" dirty="0" smtClean="0"/>
              <a:t>alegría</a:t>
            </a:r>
          </a:p>
          <a:p>
            <a:pPr lvl="1"/>
            <a:r>
              <a:rPr lang="es-ES" dirty="0" smtClean="0"/>
              <a:t>Una época marcada por el individualismo</a:t>
            </a:r>
            <a:endParaRPr lang="es-ES" dirty="0"/>
          </a:p>
          <a:p>
            <a:pPr lvl="1"/>
            <a:r>
              <a:rPr lang="es-ES" dirty="0" smtClean="0"/>
              <a:t>Es oportuna una devoción mariana</a:t>
            </a:r>
          </a:p>
          <a:p>
            <a:pPr lvl="1"/>
            <a:r>
              <a:rPr lang="es-ES" dirty="0" smtClean="0"/>
              <a:t>Anunciar con ternura de madre y claridad de maestra</a:t>
            </a:r>
          </a:p>
          <a:p>
            <a:pPr lvl="1"/>
            <a:r>
              <a:rPr lang="es-ES" dirty="0"/>
              <a:t>Es transversal a toda la pastoral </a:t>
            </a:r>
          </a:p>
        </p:txBody>
      </p:sp>
    </p:spTree>
    <p:extLst>
      <p:ext uri="{BB962C8B-B14F-4D97-AF65-F5344CB8AC3E}">
        <p14:creationId xmlns:p14="http://schemas.microsoft.com/office/powerpoint/2010/main" val="10391752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12160" y="260648"/>
            <a:ext cx="2840103" cy="1143000"/>
          </a:xfrm>
        </p:spPr>
        <p:txBody>
          <a:bodyPr/>
          <a:lstStyle/>
          <a:p>
            <a:r>
              <a:rPr lang="es-ES" dirty="0">
                <a:solidFill>
                  <a:srgbClr val="00B050"/>
                </a:solidFill>
              </a:rPr>
              <a:t>anuncio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3"/>
          </p:nvPr>
        </p:nvSpPr>
        <p:spPr>
          <a:xfrm>
            <a:off x="899592" y="1700808"/>
            <a:ext cx="7560840" cy="4338816"/>
          </a:xfrm>
        </p:spPr>
        <p:txBody>
          <a:bodyPr>
            <a:normAutofit fontScale="92500"/>
          </a:bodyPr>
          <a:lstStyle/>
          <a:p>
            <a:r>
              <a:rPr lang="es-ES" sz="2600" b="1" dirty="0" smtClean="0"/>
              <a:t>Testimonio y criterios para la pastoral familiar</a:t>
            </a:r>
          </a:p>
          <a:p>
            <a:pPr lvl="1"/>
            <a:r>
              <a:rPr lang="es-ES" dirty="0" smtClean="0"/>
              <a:t>Gratitud y aliento a las familias fieles</a:t>
            </a:r>
          </a:p>
          <a:p>
            <a:pPr lvl="1"/>
            <a:r>
              <a:rPr lang="es-ES" dirty="0" smtClean="0"/>
              <a:t>Orden de la creación evoluciona en el de la redención</a:t>
            </a:r>
          </a:p>
          <a:p>
            <a:pPr lvl="1"/>
            <a:r>
              <a:rPr lang="es-ES" dirty="0" smtClean="0"/>
              <a:t>La verdad se encarna en la fragilidad humana</a:t>
            </a:r>
          </a:p>
          <a:p>
            <a:pPr lvl="1"/>
            <a:r>
              <a:rPr lang="es-ES" dirty="0" smtClean="0"/>
              <a:t>La Iglesia es consciente de esa fragilidad</a:t>
            </a:r>
          </a:p>
          <a:p>
            <a:pPr lvl="1"/>
            <a:r>
              <a:rPr lang="es-ES" dirty="0" smtClean="0"/>
              <a:t>Acompañar con misericordia</a:t>
            </a:r>
          </a:p>
          <a:p>
            <a:pPr lvl="1"/>
            <a:r>
              <a:rPr lang="es-ES" dirty="0" smtClean="0"/>
              <a:t>Ayudar a alcanzar la plenitud del designio de Dios</a:t>
            </a:r>
          </a:p>
          <a:p>
            <a:pPr lvl="1"/>
            <a:r>
              <a:rPr lang="es-ES" dirty="0" smtClean="0"/>
              <a:t>La Iglesia mira con amor a los que participan de su vida de modo incompleto</a:t>
            </a:r>
          </a:p>
          <a:p>
            <a:pPr lvl="1"/>
            <a:r>
              <a:rPr lang="es-ES" dirty="0" smtClean="0"/>
              <a:t>Nuestra tarea es cooperar en la siembra: lo demás es obra de Dios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4118473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148064" y="404664"/>
            <a:ext cx="3528392" cy="1008112"/>
          </a:xfrm>
        </p:spPr>
        <p:txBody>
          <a:bodyPr/>
          <a:lstStyle/>
          <a:p>
            <a:r>
              <a:rPr lang="es-ES" dirty="0" smtClean="0">
                <a:solidFill>
                  <a:srgbClr val="0070C0"/>
                </a:solidFill>
              </a:rPr>
              <a:t>formación</a:t>
            </a:r>
            <a:endParaRPr lang="es-ES" dirty="0">
              <a:solidFill>
                <a:srgbClr val="0070C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3"/>
          </p:nvPr>
        </p:nvSpPr>
        <p:spPr>
          <a:xfrm>
            <a:off x="899592" y="1700808"/>
            <a:ext cx="7704856" cy="4392488"/>
          </a:xfrm>
        </p:spPr>
        <p:txBody>
          <a:bodyPr>
            <a:normAutofit fontScale="92500" lnSpcReduction="10000"/>
          </a:bodyPr>
          <a:lstStyle/>
          <a:p>
            <a:r>
              <a:rPr lang="es-ES" sz="2600" b="1" dirty="0" smtClean="0"/>
              <a:t>Itinerarios y agentes de la pastoral familiar</a:t>
            </a:r>
          </a:p>
          <a:p>
            <a:pPr lvl="1"/>
            <a:r>
              <a:rPr lang="es-ES" sz="2200" dirty="0" smtClean="0"/>
              <a:t>Las </a:t>
            </a:r>
            <a:r>
              <a:rPr lang="es-ES" sz="2400" dirty="0" smtClean="0"/>
              <a:t>familias: mayor implicación en la formación</a:t>
            </a:r>
          </a:p>
          <a:p>
            <a:pPr lvl="1"/>
            <a:r>
              <a:rPr lang="es-ES" sz="2400" dirty="0" smtClean="0"/>
              <a:t>Mayor compromiso de toda la comunidad cristiana</a:t>
            </a:r>
          </a:p>
          <a:p>
            <a:pPr lvl="1"/>
            <a:r>
              <a:rPr lang="es-ES" sz="2400" dirty="0"/>
              <a:t>Itinerarios formativos con un testimonio </a:t>
            </a:r>
            <a:r>
              <a:rPr lang="es-ES" sz="2400" dirty="0" smtClean="0"/>
              <a:t>vivo</a:t>
            </a:r>
          </a:p>
          <a:p>
            <a:pPr lvl="1"/>
            <a:r>
              <a:rPr lang="es-ES" sz="2400" dirty="0" smtClean="0"/>
              <a:t>Programas específicos para la preparación al matrimonio</a:t>
            </a:r>
          </a:p>
          <a:p>
            <a:pPr lvl="1"/>
            <a:r>
              <a:rPr lang="es-ES" sz="2400" dirty="0" smtClean="0"/>
              <a:t>Sostener a los padres en su empeño educativo</a:t>
            </a:r>
            <a:endParaRPr lang="es-ES" sz="2400" dirty="0"/>
          </a:p>
          <a:p>
            <a:pPr lvl="1"/>
            <a:r>
              <a:rPr lang="es-ES" sz="2400" dirty="0" smtClean="0"/>
              <a:t>Iniciar en el ‘arte del acompañamiento’</a:t>
            </a:r>
          </a:p>
          <a:p>
            <a:pPr lvl="1"/>
            <a:r>
              <a:rPr lang="es-ES" sz="2400" dirty="0" smtClean="0"/>
              <a:t>Importancia de la espiritualidad familiar</a:t>
            </a:r>
          </a:p>
          <a:p>
            <a:pPr lvl="1"/>
            <a:r>
              <a:rPr lang="es-ES" sz="2400" dirty="0" smtClean="0"/>
              <a:t>Identificar elementos positivos en matrimonios civiles y convivencias</a:t>
            </a:r>
          </a:p>
        </p:txBody>
      </p:sp>
    </p:spTree>
    <p:extLst>
      <p:ext uri="{BB962C8B-B14F-4D97-AF65-F5344CB8AC3E}">
        <p14:creationId xmlns:p14="http://schemas.microsoft.com/office/powerpoint/2010/main" val="40475282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220072" y="404664"/>
            <a:ext cx="3416167" cy="1008112"/>
          </a:xfrm>
        </p:spPr>
        <p:txBody>
          <a:bodyPr/>
          <a:lstStyle/>
          <a:p>
            <a:r>
              <a:rPr lang="es-ES" dirty="0" smtClean="0">
                <a:solidFill>
                  <a:srgbClr val="C00000"/>
                </a:solidFill>
              </a:rPr>
              <a:t>acogida</a:t>
            </a:r>
            <a:endParaRPr lang="es-ES" dirty="0">
              <a:solidFill>
                <a:srgbClr val="C0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3"/>
          </p:nvPr>
        </p:nvSpPr>
        <p:spPr>
          <a:xfrm>
            <a:off x="611560" y="1412776"/>
            <a:ext cx="7920880" cy="5112568"/>
          </a:xfrm>
        </p:spPr>
        <p:txBody>
          <a:bodyPr>
            <a:normAutofit/>
          </a:bodyPr>
          <a:lstStyle/>
          <a:p>
            <a:r>
              <a:rPr lang="es-ES" sz="2800" b="1" dirty="0" smtClean="0"/>
              <a:t>Salir al encuentro de las diversas realidades familiares</a:t>
            </a:r>
          </a:p>
          <a:p>
            <a:pPr lvl="1"/>
            <a:r>
              <a:rPr lang="es-ES" dirty="0" smtClean="0"/>
              <a:t>La Iglesia como ‘compañera de viaje’</a:t>
            </a:r>
          </a:p>
          <a:p>
            <a:pPr lvl="1"/>
            <a:r>
              <a:rPr lang="es-ES" dirty="0"/>
              <a:t>Las familias: sujetos activos de la pastoral familiar</a:t>
            </a:r>
          </a:p>
          <a:p>
            <a:pPr lvl="1"/>
            <a:r>
              <a:rPr lang="es-ES" dirty="0" smtClean="0"/>
              <a:t>El mensaje cristiano implica misericordia y verdad</a:t>
            </a:r>
          </a:p>
          <a:p>
            <a:pPr lvl="1"/>
            <a:r>
              <a:rPr lang="es-ES" dirty="0" smtClean="0"/>
              <a:t>Acompañamiento luego de la celebración del sacramento</a:t>
            </a:r>
          </a:p>
          <a:p>
            <a:pPr lvl="1"/>
            <a:r>
              <a:rPr lang="es-ES" dirty="0" smtClean="0"/>
              <a:t>Esposos con experiencia, apoyo de asociaciones, movimientos</a:t>
            </a:r>
          </a:p>
          <a:p>
            <a:pPr lvl="1"/>
            <a:r>
              <a:rPr lang="es-ES" dirty="0" smtClean="0"/>
              <a:t>Alentar acogida del gran don de los hijos</a:t>
            </a:r>
          </a:p>
          <a:p>
            <a:pPr lvl="1"/>
            <a:r>
              <a:rPr lang="es-ES" dirty="0" smtClean="0"/>
              <a:t>Apreciar lo positivo y a la luz de ello valorar límites y carencias</a:t>
            </a:r>
          </a:p>
          <a:p>
            <a:pPr lvl="1"/>
            <a:r>
              <a:rPr lang="es-ES" dirty="0" smtClean="0"/>
              <a:t>Cooperación con estructuras sociales y sostener el compromiso de los laicos</a:t>
            </a:r>
          </a:p>
        </p:txBody>
      </p:sp>
    </p:spTree>
    <p:extLst>
      <p:ext uri="{BB962C8B-B14F-4D97-AF65-F5344CB8AC3E}">
        <p14:creationId xmlns:p14="http://schemas.microsoft.com/office/powerpoint/2010/main" val="201496675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940152" y="260648"/>
            <a:ext cx="2840103" cy="1008112"/>
          </a:xfrm>
        </p:spPr>
        <p:txBody>
          <a:bodyPr/>
          <a:lstStyle/>
          <a:p>
            <a:r>
              <a:rPr lang="es-ES" dirty="0" smtClean="0">
                <a:solidFill>
                  <a:srgbClr val="C00000"/>
                </a:solidFill>
              </a:rPr>
              <a:t>acogida</a:t>
            </a:r>
            <a:endParaRPr lang="es-ES" dirty="0">
              <a:solidFill>
                <a:srgbClr val="C0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3"/>
          </p:nvPr>
        </p:nvSpPr>
        <p:spPr>
          <a:xfrm>
            <a:off x="683568" y="1412776"/>
            <a:ext cx="7920880" cy="5112568"/>
          </a:xfrm>
        </p:spPr>
        <p:txBody>
          <a:bodyPr>
            <a:normAutofit/>
          </a:bodyPr>
          <a:lstStyle/>
          <a:p>
            <a:r>
              <a:rPr lang="es-ES" sz="2800" b="1" dirty="0" smtClean="0"/>
              <a:t>Solicitud pastoral por quienes viven en el matrimonio civil o en convivencias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s-ES" sz="1800" dirty="0" smtClean="0"/>
              <a:t>Nueva dimensión de la pastoral familiar: prestar atención a la realidad de los matrimonios civiles entre hombre y mujer y a las convivencias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s-ES" sz="1800" dirty="0" smtClean="0"/>
              <a:t>Identificar en ellos  elementos positivos que lleven a una mayor apertura al Evangelio del matrimonio en su plenitud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s-ES" sz="1800" dirty="0" smtClean="0"/>
              <a:t>Valoración de la estabilidad mediante vínculo público, afecto profundo, responsabilidad por la prole, capacidad de superar  las pruebas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s-ES" sz="1800" dirty="0" smtClean="0"/>
              <a:t>Indicar elementos constructivos, afirmando con claridad el mensaje cristiano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s-ES" sz="1800" dirty="0" smtClean="0"/>
              <a:t>Acoger y acompañar con paciencia y delicadeza, mediante el atractivo de auténticas familias cristianas</a:t>
            </a:r>
          </a:p>
          <a:p>
            <a:pPr lvl="1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61243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quarter" idx="13"/>
          </p:nvPr>
        </p:nvSpPr>
        <p:spPr>
          <a:xfrm>
            <a:off x="683568" y="1556792"/>
            <a:ext cx="7776864" cy="4680520"/>
          </a:xfrm>
        </p:spPr>
        <p:txBody>
          <a:bodyPr/>
          <a:lstStyle/>
          <a:p>
            <a:r>
              <a:rPr lang="es-ES" sz="2400" b="1" dirty="0" smtClean="0"/>
              <a:t>Cuidar de las familias heridas (separados, divorciados no vueltos a casar, divorciados vueltos a casar, familias monoparentales)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s-ES" sz="1800" dirty="0" smtClean="0"/>
              <a:t>Pastoral de la caridad y la misericordia recupera personas y relaciones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s-ES" sz="1800" dirty="0" smtClean="0"/>
              <a:t>La mayor misericordia es decir la verdad con amor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s-ES" sz="1800" dirty="0" smtClean="0"/>
              <a:t>Caminos pastorales nuevos que partan efectivamente de la fragilidad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s-ES" sz="1800" dirty="0" smtClean="0"/>
              <a:t>Pastoral de la reconciliación y la mediación: centros de escucha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s-ES" sz="1800" dirty="0" smtClean="0"/>
              <a:t>Hacerse cargo de los hijos, víctimas inocentes de la situación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s-ES" sz="1800" dirty="0" smtClean="0"/>
              <a:t>Familias monoparentales, especialmente en ayuda a la mujer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s-ES" sz="1800" dirty="0"/>
          </a:p>
        </p:txBody>
      </p:sp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6012160" y="404664"/>
            <a:ext cx="2653680" cy="1001048"/>
          </a:xfrm>
        </p:spPr>
        <p:txBody>
          <a:bodyPr/>
          <a:lstStyle/>
          <a:p>
            <a:r>
              <a:rPr lang="es-ES" dirty="0" smtClean="0">
                <a:solidFill>
                  <a:srgbClr val="C00000"/>
                </a:solidFill>
              </a:rPr>
              <a:t>acogida</a:t>
            </a:r>
            <a:endParaRPr lang="es-E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03279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quarter" idx="13"/>
          </p:nvPr>
        </p:nvSpPr>
        <p:spPr>
          <a:xfrm>
            <a:off x="755576" y="1412776"/>
            <a:ext cx="7632848" cy="4608512"/>
          </a:xfrm>
        </p:spPr>
        <p:txBody>
          <a:bodyPr>
            <a:normAutofit/>
          </a:bodyPr>
          <a:lstStyle/>
          <a:p>
            <a:r>
              <a:rPr lang="es-ES" sz="2600" b="1" dirty="0" smtClean="0"/>
              <a:t>Procedimientos de nulidad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s-ES" dirty="0" smtClean="0"/>
              <a:t>Procedimientos accesibles, ágiles y posiblemente gratuitos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s-ES" dirty="0" smtClean="0"/>
              <a:t>Dejar atrás la doble sentencia y dar más responsabilidad al Obispo</a:t>
            </a:r>
          </a:p>
          <a:p>
            <a:pPr lvl="1">
              <a:spcBef>
                <a:spcPts val="1200"/>
              </a:spcBef>
              <a:spcAft>
                <a:spcPts val="0"/>
              </a:spcAft>
            </a:pPr>
            <a:r>
              <a:rPr lang="es-ES" dirty="0" smtClean="0"/>
              <a:t>Juicio sumario en casos de nulidad notoria</a:t>
            </a:r>
          </a:p>
          <a:p>
            <a:pPr marL="365760" lvl="1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s-ES" dirty="0" smtClean="0"/>
              <a:t>   Para algunos eso no garantiza un juicio fiable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s-ES" dirty="0" smtClean="0"/>
              <a:t>Dar relevancia al rol de la fe de los prometidos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s-ES" dirty="0" smtClean="0"/>
              <a:t>Preparación de agentes suficientes, clérigos y laicos</a:t>
            </a:r>
            <a:endParaRPr lang="es-ES" dirty="0"/>
          </a:p>
        </p:txBody>
      </p:sp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6012160" y="332656"/>
            <a:ext cx="2725688" cy="1001048"/>
          </a:xfrm>
        </p:spPr>
        <p:txBody>
          <a:bodyPr/>
          <a:lstStyle/>
          <a:p>
            <a:r>
              <a:rPr lang="es-ES" dirty="0" smtClean="0">
                <a:solidFill>
                  <a:srgbClr val="C00000"/>
                </a:solidFill>
              </a:rPr>
              <a:t>acogida</a:t>
            </a:r>
            <a:endParaRPr lang="es-E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80824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quarter" idx="13"/>
          </p:nvPr>
        </p:nvSpPr>
        <p:spPr>
          <a:xfrm>
            <a:off x="1115616" y="1772816"/>
            <a:ext cx="6912768" cy="4176464"/>
          </a:xfrm>
        </p:spPr>
        <p:txBody>
          <a:bodyPr>
            <a:normAutofit/>
          </a:bodyPr>
          <a:lstStyle/>
          <a:p>
            <a:r>
              <a:rPr lang="es-ES" sz="2800" b="1" dirty="0" smtClean="0"/>
              <a:t>Divorciados no vueltos a casar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s-ES" dirty="0" smtClean="0"/>
              <a:t>Alentar </a:t>
            </a:r>
            <a:r>
              <a:rPr lang="es-ES" dirty="0"/>
              <a:t>a las personas divorciadas que no se han vuelto a casar —que a menudo son testigos de la fidelidad matrimonial— a encontrar en la Eucaristía el alimento que las sostenga en su estado. </a:t>
            </a:r>
            <a:endParaRPr lang="es-ES" sz="1800" dirty="0"/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s-ES" dirty="0"/>
              <a:t>La comunidad local y los Pastores deben acompañar a estas personas con solicitud, sobre todo cuando hay hijos o su situación de pobreza es grave.</a:t>
            </a:r>
            <a:endParaRPr lang="es-ES" sz="1800" dirty="0"/>
          </a:p>
          <a:p>
            <a:pPr lvl="1">
              <a:spcBef>
                <a:spcPts val="1200"/>
              </a:spcBef>
              <a:spcAft>
                <a:spcPts val="1200"/>
              </a:spcAft>
            </a:pPr>
            <a:endParaRPr lang="es-ES" dirty="0"/>
          </a:p>
        </p:txBody>
      </p:sp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6084168" y="332656"/>
            <a:ext cx="2653680" cy="1001048"/>
          </a:xfrm>
        </p:spPr>
        <p:txBody>
          <a:bodyPr/>
          <a:lstStyle/>
          <a:p>
            <a:r>
              <a:rPr lang="es-ES" dirty="0" smtClean="0">
                <a:solidFill>
                  <a:srgbClr val="C00000"/>
                </a:solidFill>
              </a:rPr>
              <a:t>acogida</a:t>
            </a:r>
            <a:endParaRPr lang="es-E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16811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ransmisión de listas">
  <a:themeElements>
    <a:clrScheme name="Transmisión de listas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Transmisión de listas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ransmisión de listas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416</TotalTime>
  <Words>980</Words>
  <Application>Microsoft Office PowerPoint</Application>
  <PresentationFormat>Presentación en pantalla (4:3)</PresentationFormat>
  <Paragraphs>107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16" baseType="lpstr">
      <vt:lpstr>Transmisión de listas</vt:lpstr>
      <vt:lpstr>Anuncio Formación Acogida</vt:lpstr>
      <vt:lpstr>anuncio</vt:lpstr>
      <vt:lpstr>anuncio</vt:lpstr>
      <vt:lpstr>formación</vt:lpstr>
      <vt:lpstr>acogida</vt:lpstr>
      <vt:lpstr>acogida</vt:lpstr>
      <vt:lpstr>acogida</vt:lpstr>
      <vt:lpstr>acogida</vt:lpstr>
      <vt:lpstr>acogida</vt:lpstr>
      <vt:lpstr>acogida</vt:lpstr>
      <vt:lpstr>acogida</vt:lpstr>
      <vt:lpstr>acogida</vt:lpstr>
      <vt:lpstr>acogida</vt:lpstr>
      <vt:lpstr>acogida</vt:lpstr>
      <vt:lpstr>Pauta para el intercambio en los grupos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Anuncio Formación Acogida</dc:title>
  <dc:creator>AS</dc:creator>
  <cp:lastModifiedBy>AS</cp:lastModifiedBy>
  <cp:revision>23</cp:revision>
  <dcterms:created xsi:type="dcterms:W3CDTF">2015-01-14T23:57:04Z</dcterms:created>
  <dcterms:modified xsi:type="dcterms:W3CDTF">2015-04-14T00:06:46Z</dcterms:modified>
</cp:coreProperties>
</file>